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Arial Black"/>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F935FC-07AF-42FC-BF3A-3A6BEF354FC8}">
  <a:tblStyle styleId="{CBF935FC-07AF-42FC-BF3A-3A6BEF354FC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40b403208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40b403208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40b403208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f40b403208_1_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f40b403208_1_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40b403208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f40b403208_1_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f40b403208_1_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40b403208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f40b403208_1_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f40b403208_1_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40b403208_1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2f40b403208_1_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2f40b403208_1_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f40b403208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f40b403208_1_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f40b403208_1_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40b403208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f40b403208_1_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f40b403208_1_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40b403208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f40b403208_1_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f40b403208_1_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40b403208_1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f40b403208_1_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f40b403208_1_2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40b403208_1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f40b403208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40b403208_1_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f40b403208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40b403208_1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f40b403208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40b403208_1_1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f40b403208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40b403208_1_1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f40b403208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40b403208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f40b403208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40b403208_1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2f40b403208_1_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f40b403208_1_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40b403208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f40b403208_1_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f40b403208_1_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1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4.png"/><Relationship Id="rId11" Type="http://schemas.openxmlformats.org/officeDocument/2006/relationships/image" Target="../media/image35.png"/><Relationship Id="rId10" Type="http://schemas.openxmlformats.org/officeDocument/2006/relationships/image" Target="../media/image20.png"/><Relationship Id="rId9"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0"/>
          </a:blip>
          <a:stretch>
            <a:fillRect/>
          </a:stretch>
        </a:blipFill>
      </p:bgPr>
    </p:bg>
    <p:spTree>
      <p:nvGrpSpPr>
        <p:cNvPr id="128" name="Shape 128"/>
        <p:cNvGrpSpPr/>
        <p:nvPr/>
      </p:nvGrpSpPr>
      <p:grpSpPr>
        <a:xfrm>
          <a:off x="0" y="0"/>
          <a:ext cx="0" cy="0"/>
          <a:chOff x="0" y="0"/>
          <a:chExt cx="0" cy="0"/>
        </a:xfrm>
      </p:grpSpPr>
      <p:sp>
        <p:nvSpPr>
          <p:cNvPr id="129" name="Google Shape;129;p25"/>
          <p:cNvSpPr/>
          <p:nvPr/>
        </p:nvSpPr>
        <p:spPr>
          <a:xfrm>
            <a:off x="2330523" y="128010"/>
            <a:ext cx="4482958" cy="131574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Week-4 (Discussion)</a:t>
            </a:r>
            <a:endParaRPr sz="1100"/>
          </a:p>
          <a:p>
            <a:pPr indent="0" lvl="0" marL="0" marR="0" rtl="0" algn="ctr">
              <a:spcBef>
                <a:spcPts val="0"/>
              </a:spcBef>
              <a:spcAft>
                <a:spcPts val="0"/>
              </a:spcAft>
              <a:buNone/>
            </a:pPr>
            <a:r>
              <a:rPr b="1" i="0" lang="en" sz="4100" u="none" cap="none" strike="noStrike">
                <a:solidFill>
                  <a:srgbClr val="FFD966"/>
                </a:solidFill>
                <a:latin typeface="Calibri"/>
                <a:ea typeface="Calibri"/>
                <a:cs typeface="Calibri"/>
                <a:sym typeface="Calibri"/>
              </a:rPr>
              <a:t>19</a:t>
            </a:r>
            <a:r>
              <a:rPr b="1" baseline="30000" i="0" lang="en" sz="4100" u="none" cap="none" strike="noStrike">
                <a:solidFill>
                  <a:srgbClr val="FFD966"/>
                </a:solidFill>
                <a:latin typeface="Calibri"/>
                <a:ea typeface="Calibri"/>
                <a:cs typeface="Calibri"/>
                <a:sym typeface="Calibri"/>
              </a:rPr>
              <a:t>th</a:t>
            </a:r>
            <a:r>
              <a:rPr b="1" i="0" lang="en" sz="4100" u="none" cap="none" strike="noStrike">
                <a:solidFill>
                  <a:srgbClr val="FFD966"/>
                </a:solidFill>
                <a:latin typeface="Calibri"/>
                <a:ea typeface="Calibri"/>
                <a:cs typeface="Calibri"/>
                <a:sym typeface="Calibri"/>
              </a:rPr>
              <a:t> August, 2024</a:t>
            </a:r>
            <a:endParaRPr b="1" i="0" sz="4100" u="none" cap="none" strike="noStrike">
              <a:solidFill>
                <a:srgbClr val="FFD966"/>
              </a:solidFill>
              <a:latin typeface="Calibri"/>
              <a:ea typeface="Calibri"/>
              <a:cs typeface="Calibri"/>
              <a:sym typeface="Calibri"/>
            </a:endParaRPr>
          </a:p>
        </p:txBody>
      </p:sp>
      <p:pic>
        <p:nvPicPr>
          <p:cNvPr id="130" name="Google Shape;130;p25"/>
          <p:cNvPicPr preferRelativeResize="0"/>
          <p:nvPr/>
        </p:nvPicPr>
        <p:blipFill rotWithShape="1">
          <a:blip r:embed="rId4">
            <a:alphaModFix/>
          </a:blip>
          <a:srcRect b="0" l="0" r="0" t="0"/>
          <a:stretch/>
        </p:blipFill>
        <p:spPr>
          <a:xfrm>
            <a:off x="91911" y="122195"/>
            <a:ext cx="1477652" cy="1477652"/>
          </a:xfrm>
          <a:prstGeom prst="rect">
            <a:avLst/>
          </a:prstGeom>
          <a:noFill/>
          <a:ln>
            <a:noFill/>
          </a:ln>
        </p:spPr>
      </p:pic>
      <p:pic>
        <p:nvPicPr>
          <p:cNvPr id="131" name="Google Shape;131;p25"/>
          <p:cNvPicPr preferRelativeResize="0"/>
          <p:nvPr/>
        </p:nvPicPr>
        <p:blipFill rotWithShape="1">
          <a:blip r:embed="rId5">
            <a:alphaModFix/>
          </a:blip>
          <a:srcRect b="0" l="0" r="0" t="0"/>
          <a:stretch/>
        </p:blipFill>
        <p:spPr>
          <a:xfrm>
            <a:off x="7858547" y="226219"/>
            <a:ext cx="1133573" cy="1269602"/>
          </a:xfrm>
          <a:prstGeom prst="rect">
            <a:avLst/>
          </a:prstGeom>
          <a:noFill/>
          <a:ln>
            <a:noFill/>
          </a:ln>
        </p:spPr>
      </p:pic>
      <p:sp>
        <p:nvSpPr>
          <p:cNvPr id="132" name="Google Shape;132;p25"/>
          <p:cNvSpPr txBox="1"/>
          <p:nvPr/>
        </p:nvSpPr>
        <p:spPr>
          <a:xfrm>
            <a:off x="0" y="1922667"/>
            <a:ext cx="7335077" cy="1882919"/>
          </a:xfrm>
          <a:prstGeom prst="rect">
            <a:avLst/>
          </a:prstGeom>
          <a:solidFill>
            <a:srgbClr val="FFE699">
              <a:alpha val="74901"/>
            </a:srgbClr>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3000" u="none" cap="none" strike="noStrike">
                <a:solidFill>
                  <a:srgbClr val="548135"/>
                </a:solidFill>
                <a:latin typeface="Arial Black"/>
                <a:ea typeface="Arial Black"/>
                <a:cs typeface="Arial Black"/>
                <a:sym typeface="Arial Black"/>
              </a:rPr>
              <a:t>Introduction to Machine Learning</a:t>
            </a:r>
            <a:endParaRPr sz="1800">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 Balaraman Ravindran</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Professor and Head of the Department</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Department of Data Science and Artificial Intelligence </a:t>
            </a:r>
            <a:endParaRPr sz="1100"/>
          </a:p>
          <a:p>
            <a:pPr indent="0" lvl="0" marL="0" marR="0" rtl="0" algn="l">
              <a:lnSpc>
                <a:spcPct val="150000"/>
              </a:lnSpc>
              <a:spcBef>
                <a:spcPts val="0"/>
              </a:spcBef>
              <a:spcAft>
                <a:spcPts val="0"/>
              </a:spcAft>
              <a:buNone/>
            </a:pPr>
            <a:r>
              <a:rPr b="1" lang="en" sz="1500">
                <a:solidFill>
                  <a:srgbClr val="548135"/>
                </a:solidFill>
                <a:latin typeface="Arial"/>
                <a:ea typeface="Arial"/>
                <a:cs typeface="Arial"/>
                <a:sym typeface="Arial"/>
              </a:rPr>
              <a:t>IIT Madras</a:t>
            </a:r>
            <a:endParaRPr b="1" sz="1500">
              <a:solidFill>
                <a:srgbClr val="548135"/>
              </a:solidFill>
              <a:latin typeface="Arial"/>
              <a:ea typeface="Arial"/>
              <a:cs typeface="Arial"/>
              <a:sym typeface="Arial"/>
            </a:endParaRPr>
          </a:p>
        </p:txBody>
      </p:sp>
      <p:sp>
        <p:nvSpPr>
          <p:cNvPr id="133" name="Google Shape;133;p25"/>
          <p:cNvSpPr txBox="1"/>
          <p:nvPr/>
        </p:nvSpPr>
        <p:spPr>
          <a:xfrm>
            <a:off x="1" y="3965274"/>
            <a:ext cx="6440864" cy="1073756"/>
          </a:xfrm>
          <a:prstGeom prst="rect">
            <a:avLst/>
          </a:prstGeom>
          <a:solidFill>
            <a:srgbClr val="812494"/>
          </a:solid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Ayan Paul</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PMRF Research Scholar </a:t>
            </a:r>
            <a:endParaRPr sz="1100"/>
          </a:p>
          <a:p>
            <a:pPr indent="0" lvl="0" marL="0" marR="0" rtl="0" algn="r">
              <a:lnSpc>
                <a:spcPct val="150000"/>
              </a:lnSpc>
              <a:spcBef>
                <a:spcPts val="0"/>
              </a:spcBef>
              <a:spcAft>
                <a:spcPts val="0"/>
              </a:spcAft>
              <a:buNone/>
            </a:pPr>
            <a:r>
              <a:rPr b="1" lang="en" sz="1500">
                <a:solidFill>
                  <a:srgbClr val="FFF2CC"/>
                </a:solidFill>
                <a:latin typeface="Arial"/>
                <a:ea typeface="Arial"/>
                <a:cs typeface="Arial"/>
                <a:sym typeface="Arial"/>
              </a:rPr>
              <a:t>IIT Kharagpur</a:t>
            </a:r>
            <a:endParaRPr b="1" sz="1500">
              <a:solidFill>
                <a:srgbClr val="FFF2CC"/>
              </a:solidFill>
              <a:latin typeface="Arial"/>
              <a:ea typeface="Arial"/>
              <a:cs typeface="Arial"/>
              <a:sym typeface="Arial"/>
            </a:endParaRPr>
          </a:p>
        </p:txBody>
      </p:sp>
      <p:pic>
        <p:nvPicPr>
          <p:cNvPr id="134" name="Google Shape;134;p25"/>
          <p:cNvPicPr preferRelativeResize="0"/>
          <p:nvPr/>
        </p:nvPicPr>
        <p:blipFill rotWithShape="1">
          <a:blip r:embed="rId6">
            <a:alphaModFix/>
          </a:blip>
          <a:srcRect b="0" l="0" r="0" t="0"/>
          <a:stretch/>
        </p:blipFill>
        <p:spPr>
          <a:xfrm>
            <a:off x="6015821" y="2197044"/>
            <a:ext cx="3128179" cy="2946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3</a:t>
            </a:r>
            <a:endParaRPr b="1" sz="1800">
              <a:solidFill>
                <a:schemeClr val="lt1"/>
              </a:solidFill>
              <a:latin typeface="Times New Roman"/>
              <a:ea typeface="Times New Roman"/>
              <a:cs typeface="Times New Roman"/>
              <a:sym typeface="Times New Roman"/>
            </a:endParaRPr>
          </a:p>
        </p:txBody>
      </p:sp>
      <p:sp>
        <p:nvSpPr>
          <p:cNvPr id="238" name="Google Shape;238;p34"/>
          <p:cNvSpPr txBox="1"/>
          <p:nvPr/>
        </p:nvSpPr>
        <p:spPr>
          <a:xfrm>
            <a:off x="-1" y="517216"/>
            <a:ext cx="8833402" cy="22852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a soft-margin SVM with a linear kernel and no slack variables, trained on n points. The number of support vectors returned is k. By adding one extra point to the dataset and retraining the classifier, what is the maximum possible number of support vectors that can be returned (tuning parameter C)?</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k</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n</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n + 1</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k + 1</a:t>
            </a:r>
            <a:endParaRPr sz="1800">
              <a:solidFill>
                <a:schemeClr val="dk1"/>
              </a:solidFill>
              <a:latin typeface="Times New Roman"/>
              <a:ea typeface="Times New Roman"/>
              <a:cs typeface="Times New Roman"/>
              <a:sym typeface="Times New Roman"/>
            </a:endParaRPr>
          </a:p>
        </p:txBody>
      </p:sp>
      <p:sp>
        <p:nvSpPr>
          <p:cNvPr id="239" name="Google Shape;239;p34"/>
          <p:cNvSpPr txBox="1"/>
          <p:nvPr/>
        </p:nvSpPr>
        <p:spPr>
          <a:xfrm>
            <a:off x="0" y="2946554"/>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3</a:t>
            </a:r>
            <a:endParaRPr b="1" sz="1800">
              <a:solidFill>
                <a:schemeClr val="lt1"/>
              </a:solidFill>
              <a:latin typeface="Times New Roman"/>
              <a:ea typeface="Times New Roman"/>
              <a:cs typeface="Times New Roman"/>
              <a:sym typeface="Times New Roman"/>
            </a:endParaRPr>
          </a:p>
        </p:txBody>
      </p:sp>
      <p:sp>
        <p:nvSpPr>
          <p:cNvPr id="240" name="Google Shape;240;p34"/>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3</a:t>
            </a:r>
            <a:endParaRPr b="1" sz="1800">
              <a:solidFill>
                <a:schemeClr val="lt1"/>
              </a:solidFill>
              <a:latin typeface="Times New Roman"/>
              <a:ea typeface="Times New Roman"/>
              <a:cs typeface="Times New Roman"/>
              <a:sym typeface="Times New Roman"/>
            </a:endParaRPr>
          </a:p>
        </p:txBody>
      </p:sp>
      <p:sp>
        <p:nvSpPr>
          <p:cNvPr id="241" name="Google Shape;241;p34"/>
          <p:cNvSpPr txBox="1"/>
          <p:nvPr/>
        </p:nvSpPr>
        <p:spPr>
          <a:xfrm>
            <a:off x="3017816" y="4763840"/>
            <a:ext cx="59008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cxnSp>
        <p:nvCxnSpPr>
          <p:cNvPr id="242" name="Google Shape;242;p34"/>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43" name="Google Shape;243;p34"/>
          <p:cNvSpPr txBox="1"/>
          <p:nvPr/>
        </p:nvSpPr>
        <p:spPr>
          <a:xfrm>
            <a:off x="74544" y="3562070"/>
            <a:ext cx="8155482"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The maximum number of support vectors that can be returned is equal to the number of training points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4</a:t>
            </a:r>
            <a:endParaRPr b="1" sz="1800">
              <a:solidFill>
                <a:schemeClr val="lt1"/>
              </a:solidFill>
              <a:latin typeface="Times New Roman"/>
              <a:ea typeface="Times New Roman"/>
              <a:cs typeface="Times New Roman"/>
              <a:sym typeface="Times New Roman"/>
            </a:endParaRPr>
          </a:p>
        </p:txBody>
      </p:sp>
      <p:sp>
        <p:nvSpPr>
          <p:cNvPr id="250" name="Google Shape;250;p35"/>
          <p:cNvSpPr txBox="1"/>
          <p:nvPr/>
        </p:nvSpPr>
        <p:spPr>
          <a:xfrm>
            <a:off x="-1" y="517217"/>
            <a:ext cx="8833402" cy="20082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Consider the data set given below.</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Claim: The PLA (Perceptron Learning Algorithm) can learn a classifier that achieves zero misclassification error on the training data. This claim is: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True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False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Depends on the initial weights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True, only if we normalize the feature vectors before applying PLA.</a:t>
            </a:r>
            <a:endParaRPr sz="1800">
              <a:solidFill>
                <a:schemeClr val="dk1"/>
              </a:solidFill>
              <a:latin typeface="Times New Roman"/>
              <a:ea typeface="Times New Roman"/>
              <a:cs typeface="Times New Roman"/>
              <a:sym typeface="Times New Roman"/>
            </a:endParaRPr>
          </a:p>
        </p:txBody>
      </p:sp>
      <p:sp>
        <p:nvSpPr>
          <p:cNvPr id="251" name="Google Shape;251;p35"/>
          <p:cNvSpPr txBox="1"/>
          <p:nvPr/>
        </p:nvSpPr>
        <p:spPr>
          <a:xfrm>
            <a:off x="36730" y="3522707"/>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4</a:t>
            </a:r>
            <a:endParaRPr b="1" sz="1800">
              <a:solidFill>
                <a:schemeClr val="lt1"/>
              </a:solidFill>
              <a:latin typeface="Times New Roman"/>
              <a:ea typeface="Times New Roman"/>
              <a:cs typeface="Times New Roman"/>
              <a:sym typeface="Times New Roman"/>
            </a:endParaRPr>
          </a:p>
        </p:txBody>
      </p:sp>
      <p:sp>
        <p:nvSpPr>
          <p:cNvPr id="252" name="Google Shape;252;p35"/>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4</a:t>
            </a:r>
            <a:endParaRPr b="1" sz="1800">
              <a:solidFill>
                <a:schemeClr val="lt1"/>
              </a:solidFill>
              <a:latin typeface="Times New Roman"/>
              <a:ea typeface="Times New Roman"/>
              <a:cs typeface="Times New Roman"/>
              <a:sym typeface="Times New Roman"/>
            </a:endParaRPr>
          </a:p>
        </p:txBody>
      </p:sp>
      <p:sp>
        <p:nvSpPr>
          <p:cNvPr id="253" name="Google Shape;253;p35"/>
          <p:cNvSpPr txBox="1"/>
          <p:nvPr/>
        </p:nvSpPr>
        <p:spPr>
          <a:xfrm>
            <a:off x="36730" y="3959501"/>
            <a:ext cx="7208897"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This dataset is not linearly separable; hence Perceptron Learning Algorithm will not achieve zero misclassification error on the training data.</a:t>
            </a:r>
            <a:endParaRPr sz="1800">
              <a:solidFill>
                <a:schemeClr val="dk1"/>
              </a:solidFill>
              <a:latin typeface="Times New Roman"/>
              <a:ea typeface="Times New Roman"/>
              <a:cs typeface="Times New Roman"/>
              <a:sym typeface="Times New Roman"/>
            </a:endParaRPr>
          </a:p>
        </p:txBody>
      </p:sp>
      <p:sp>
        <p:nvSpPr>
          <p:cNvPr id="254" name="Google Shape;254;p35"/>
          <p:cNvSpPr txBox="1"/>
          <p:nvPr/>
        </p:nvSpPr>
        <p:spPr>
          <a:xfrm>
            <a:off x="3017816" y="4763840"/>
            <a:ext cx="53790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endParaRPr b="1" sz="1800">
              <a:solidFill>
                <a:schemeClr val="lt1"/>
              </a:solidFill>
              <a:latin typeface="Times New Roman"/>
              <a:ea typeface="Times New Roman"/>
              <a:cs typeface="Times New Roman"/>
              <a:sym typeface="Times New Roman"/>
            </a:endParaRPr>
          </a:p>
        </p:txBody>
      </p:sp>
      <p:cxnSp>
        <p:nvCxnSpPr>
          <p:cNvPr id="255" name="Google Shape;255;p35"/>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graphicFrame>
        <p:nvGraphicFramePr>
          <p:cNvPr id="256" name="Google Shape;256;p35"/>
          <p:cNvGraphicFramePr/>
          <p:nvPr/>
        </p:nvGraphicFramePr>
        <p:xfrm>
          <a:off x="5891189" y="2525193"/>
          <a:ext cx="3000000" cy="3000000"/>
        </p:xfrm>
        <a:graphic>
          <a:graphicData uri="http://schemas.openxmlformats.org/drawingml/2006/table">
            <a:tbl>
              <a:tblPr bandRow="1" firstRow="1">
                <a:noFill/>
                <a:tableStyleId>{CBF935FC-07AF-42FC-BF3A-3A6BEF354FC8}</a:tableStyleId>
              </a:tblPr>
              <a:tblGrid>
                <a:gridCol w="985350"/>
                <a:gridCol w="985350"/>
                <a:gridCol w="985350"/>
              </a:tblGrid>
              <a:tr h="235275">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Feature 1</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lnSpc>
                          <a:spcPct val="100000"/>
                        </a:lnSpc>
                        <a:spcBef>
                          <a:spcPts val="0"/>
                        </a:spcBef>
                        <a:spcAft>
                          <a:spcPts val="0"/>
                        </a:spcAft>
                        <a:buClr>
                          <a:schemeClr val="dk1"/>
                        </a:buClr>
                        <a:buSzPts val="1400"/>
                        <a:buFont typeface="Times New Roman"/>
                        <a:buNone/>
                      </a:pPr>
                      <a:r>
                        <a:rPr lang="en" sz="1400" u="none" cap="none" strike="noStrike">
                          <a:latin typeface="Times New Roman"/>
                          <a:ea typeface="Times New Roman"/>
                          <a:cs typeface="Times New Roman"/>
                          <a:sym typeface="Times New Roman"/>
                        </a:rPr>
                        <a:t>Feature 2</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Class</a:t>
                      </a:r>
                      <a:endParaRPr sz="1400" u="none" cap="none" strike="noStrike">
                        <a:latin typeface="Times New Roman"/>
                        <a:ea typeface="Times New Roman"/>
                        <a:cs typeface="Times New Roman"/>
                        <a:sym typeface="Times New Roman"/>
                      </a:endParaRPr>
                    </a:p>
                  </a:txBody>
                  <a:tcPr marT="34300" marB="34300" marR="68600" marL="68600"/>
                </a:tc>
              </a:tr>
              <a:tr h="235275">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A</a:t>
                      </a:r>
                      <a:endParaRPr sz="1400" u="none" cap="none" strike="noStrike">
                        <a:latin typeface="Times New Roman"/>
                        <a:ea typeface="Times New Roman"/>
                        <a:cs typeface="Times New Roman"/>
                        <a:sym typeface="Times New Roman"/>
                      </a:endParaRPr>
                    </a:p>
                  </a:txBody>
                  <a:tcPr marT="34300" marB="34300" marR="68600" marL="68600"/>
                </a:tc>
              </a:tr>
              <a:tr h="235275">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B</a:t>
                      </a:r>
                      <a:endParaRPr sz="1400" u="none" cap="none" strike="noStrike">
                        <a:latin typeface="Times New Roman"/>
                        <a:ea typeface="Times New Roman"/>
                        <a:cs typeface="Times New Roman"/>
                        <a:sym typeface="Times New Roman"/>
                      </a:endParaRPr>
                    </a:p>
                  </a:txBody>
                  <a:tcPr marT="34300" marB="34300" marR="68600" marL="68600"/>
                </a:tc>
              </a:tr>
              <a:tr h="235275">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B </a:t>
                      </a:r>
                      <a:endParaRPr sz="1400" u="none" cap="none" strike="noStrike">
                        <a:latin typeface="Times New Roman"/>
                        <a:ea typeface="Times New Roman"/>
                        <a:cs typeface="Times New Roman"/>
                        <a:sym typeface="Times New Roman"/>
                      </a:endParaRPr>
                    </a:p>
                  </a:txBody>
                  <a:tcPr marT="34300" marB="34300" marR="68600" marL="68600"/>
                </a:tc>
              </a:tr>
              <a:tr h="235275">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34300" marB="34300" marR="68600" marL="68600"/>
                </a:tc>
                <a:tc>
                  <a:txBody>
                    <a:bodyPr/>
                    <a:lstStyle/>
                    <a:p>
                      <a:pPr indent="0" lvl="0" marL="0" marR="0" rtl="0" algn="ctr">
                        <a:spcBef>
                          <a:spcPts val="0"/>
                        </a:spcBef>
                        <a:spcAft>
                          <a:spcPts val="0"/>
                        </a:spcAft>
                        <a:buNone/>
                      </a:pPr>
                      <a:r>
                        <a:rPr lang="en" sz="1400" u="none" cap="none" strike="noStrike">
                          <a:latin typeface="Times New Roman"/>
                          <a:ea typeface="Times New Roman"/>
                          <a:cs typeface="Times New Roman"/>
                          <a:sym typeface="Times New Roman"/>
                        </a:rPr>
                        <a:t>A</a:t>
                      </a:r>
                      <a:endParaRPr sz="1400" u="none" cap="none" strike="noStrike">
                        <a:latin typeface="Times New Roman"/>
                        <a:ea typeface="Times New Roman"/>
                        <a:cs typeface="Times New Roman"/>
                        <a:sym typeface="Times New Roman"/>
                      </a:endParaRPr>
                    </a:p>
                  </a:txBody>
                  <a:tcPr marT="34300" marB="34300" marR="68600" marL="686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nvSpPr>
        <p:spPr>
          <a:xfrm>
            <a:off x="0" y="33411"/>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5</a:t>
            </a:r>
            <a:endParaRPr b="1" sz="1800">
              <a:solidFill>
                <a:schemeClr val="lt1"/>
              </a:solidFill>
              <a:latin typeface="Times New Roman"/>
              <a:ea typeface="Times New Roman"/>
              <a:cs typeface="Times New Roman"/>
              <a:sym typeface="Times New Roman"/>
            </a:endParaRPr>
          </a:p>
        </p:txBody>
      </p:sp>
      <p:sp>
        <p:nvSpPr>
          <p:cNvPr id="263" name="Google Shape;263;p36"/>
          <p:cNvSpPr txBox="1"/>
          <p:nvPr/>
        </p:nvSpPr>
        <p:spPr>
          <a:xfrm>
            <a:off x="0" y="434704"/>
            <a:ext cx="6820728" cy="20082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Which of the following is/are true about the Perceptron classifier?</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It can learn a OR function</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It can learn a AND function</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The obtained separating hyperplane depends on the order in which the points are presented in the training process.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For a linearly separable problem, there exists some initialization of the weights which might lead to non-convergent cases.</a:t>
            </a:r>
            <a:endParaRPr sz="1800">
              <a:solidFill>
                <a:schemeClr val="dk1"/>
              </a:solidFill>
              <a:latin typeface="Times New Roman"/>
              <a:ea typeface="Times New Roman"/>
              <a:cs typeface="Times New Roman"/>
              <a:sym typeface="Times New Roman"/>
            </a:endParaRPr>
          </a:p>
        </p:txBody>
      </p:sp>
      <p:sp>
        <p:nvSpPr>
          <p:cNvPr id="264" name="Google Shape;264;p36"/>
          <p:cNvSpPr txBox="1"/>
          <p:nvPr/>
        </p:nvSpPr>
        <p:spPr>
          <a:xfrm>
            <a:off x="0" y="2442946"/>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5</a:t>
            </a:r>
            <a:endParaRPr b="1" sz="1800">
              <a:solidFill>
                <a:schemeClr val="lt1"/>
              </a:solidFill>
              <a:latin typeface="Times New Roman"/>
              <a:ea typeface="Times New Roman"/>
              <a:cs typeface="Times New Roman"/>
              <a:sym typeface="Times New Roman"/>
            </a:endParaRPr>
          </a:p>
        </p:txBody>
      </p:sp>
      <p:sp>
        <p:nvSpPr>
          <p:cNvPr id="265" name="Google Shape;265;p36"/>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5</a:t>
            </a:r>
            <a:endParaRPr b="1" sz="1800">
              <a:solidFill>
                <a:schemeClr val="lt1"/>
              </a:solidFill>
              <a:latin typeface="Times New Roman"/>
              <a:ea typeface="Times New Roman"/>
              <a:cs typeface="Times New Roman"/>
              <a:sym typeface="Times New Roman"/>
            </a:endParaRPr>
          </a:p>
        </p:txBody>
      </p:sp>
      <p:sp>
        <p:nvSpPr>
          <p:cNvPr id="266" name="Google Shape;266;p36"/>
          <p:cNvSpPr txBox="1"/>
          <p:nvPr/>
        </p:nvSpPr>
        <p:spPr>
          <a:xfrm>
            <a:off x="74543" y="2726229"/>
            <a:ext cx="7044359" cy="210057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OR is a linear function, hence can be learnt by perceptron. XOR is non linear function which cannot be learnt by a perceptron learning algorithm which can learn only linear functions.</a:t>
            </a:r>
            <a:endParaRPr sz="1100"/>
          </a:p>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The perceptron learning algorithm is dependent on the order on which the data is presented, there are multiple possible hyperplanes, and depending on the order we will converge to any one of them.</a:t>
            </a:r>
            <a:endParaRPr sz="1100"/>
          </a:p>
          <a:p>
            <a:pPr indent="0" lvl="0" marL="0" marR="0" rtl="0" algn="l">
              <a:spcBef>
                <a:spcPts val="0"/>
              </a:spcBef>
              <a:spcAft>
                <a:spcPts val="0"/>
              </a:spcAft>
              <a:buNone/>
            </a:pPr>
            <a:r>
              <a:rPr lang="en" sz="1700">
                <a:solidFill>
                  <a:schemeClr val="dk1"/>
                </a:solidFill>
                <a:latin typeface="Times New Roman"/>
                <a:ea typeface="Times New Roman"/>
                <a:cs typeface="Times New Roman"/>
                <a:sym typeface="Times New Roman"/>
              </a:rPr>
              <a:t>We can also prove that the algorithm always converges to a separating hyperplane if it exists. Hence (d) is false.</a:t>
            </a:r>
            <a:endParaRPr sz="1100"/>
          </a:p>
        </p:txBody>
      </p:sp>
      <p:sp>
        <p:nvSpPr>
          <p:cNvPr id="267" name="Google Shape;267;p36"/>
          <p:cNvSpPr txBox="1"/>
          <p:nvPr/>
        </p:nvSpPr>
        <p:spPr>
          <a:xfrm>
            <a:off x="3017817" y="4763840"/>
            <a:ext cx="1342977"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 b), c)</a:t>
            </a:r>
            <a:endParaRPr b="1" sz="1800">
              <a:solidFill>
                <a:schemeClr val="lt1"/>
              </a:solidFill>
              <a:latin typeface="Times New Roman"/>
              <a:ea typeface="Times New Roman"/>
              <a:cs typeface="Times New Roman"/>
              <a:sym typeface="Times New Roman"/>
            </a:endParaRPr>
          </a:p>
        </p:txBody>
      </p:sp>
      <p:cxnSp>
        <p:nvCxnSpPr>
          <p:cNvPr id="268" name="Google Shape;268;p36"/>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69" name="Google Shape;269;p36"/>
          <p:cNvPicPr preferRelativeResize="0"/>
          <p:nvPr/>
        </p:nvPicPr>
        <p:blipFill rotWithShape="1">
          <a:blip r:embed="rId3">
            <a:alphaModFix/>
          </a:blip>
          <a:srcRect b="0" l="18941" r="30727" t="0"/>
          <a:stretch/>
        </p:blipFill>
        <p:spPr>
          <a:xfrm>
            <a:off x="7193446" y="2356934"/>
            <a:ext cx="1878496" cy="1164286"/>
          </a:xfrm>
          <a:prstGeom prst="rect">
            <a:avLst/>
          </a:prstGeom>
          <a:noFill/>
          <a:ln>
            <a:noFill/>
          </a:ln>
        </p:spPr>
      </p:pic>
      <p:grpSp>
        <p:nvGrpSpPr>
          <p:cNvPr id="270" name="Google Shape;270;p36"/>
          <p:cNvGrpSpPr/>
          <p:nvPr/>
        </p:nvGrpSpPr>
        <p:grpSpPr>
          <a:xfrm>
            <a:off x="7351230" y="3662519"/>
            <a:ext cx="1562928" cy="1164286"/>
            <a:chOff x="9723780" y="4883358"/>
            <a:chExt cx="2083904" cy="1552381"/>
          </a:xfrm>
        </p:grpSpPr>
        <p:pic>
          <p:nvPicPr>
            <p:cNvPr id="271" name="Google Shape;271;p36"/>
            <p:cNvPicPr preferRelativeResize="0"/>
            <p:nvPr/>
          </p:nvPicPr>
          <p:blipFill rotWithShape="1">
            <a:blip r:embed="rId3">
              <a:alphaModFix/>
            </a:blip>
            <a:srcRect b="0" l="0" r="83289" t="0"/>
            <a:stretch/>
          </p:blipFill>
          <p:spPr>
            <a:xfrm>
              <a:off x="9723780" y="4883358"/>
              <a:ext cx="831573" cy="1552381"/>
            </a:xfrm>
            <a:prstGeom prst="rect">
              <a:avLst/>
            </a:prstGeom>
            <a:noFill/>
            <a:ln>
              <a:noFill/>
            </a:ln>
          </p:spPr>
        </p:pic>
        <p:pic>
          <p:nvPicPr>
            <p:cNvPr id="272" name="Google Shape;272;p36"/>
            <p:cNvPicPr preferRelativeResize="0"/>
            <p:nvPr/>
          </p:nvPicPr>
          <p:blipFill rotWithShape="1">
            <a:blip r:embed="rId3">
              <a:alphaModFix/>
            </a:blip>
            <a:srcRect b="0" l="72903" r="0" t="0"/>
            <a:stretch/>
          </p:blipFill>
          <p:spPr>
            <a:xfrm>
              <a:off x="10459276" y="4883358"/>
              <a:ext cx="1348408" cy="155238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nvSpPr>
        <p:spPr>
          <a:xfrm>
            <a:off x="0" y="4756"/>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6</a:t>
            </a:r>
            <a:endParaRPr b="1" sz="1800">
              <a:solidFill>
                <a:schemeClr val="lt1"/>
              </a:solidFill>
              <a:latin typeface="Times New Roman"/>
              <a:ea typeface="Times New Roman"/>
              <a:cs typeface="Times New Roman"/>
              <a:sym typeface="Times New Roman"/>
            </a:endParaRPr>
          </a:p>
        </p:txBody>
      </p:sp>
      <p:sp>
        <p:nvSpPr>
          <p:cNvPr id="279" name="Google Shape;279;p37"/>
          <p:cNvSpPr txBox="1"/>
          <p:nvPr/>
        </p:nvSpPr>
        <p:spPr>
          <a:xfrm>
            <a:off x="37117" y="2707656"/>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6</a:t>
            </a:r>
            <a:endParaRPr b="1" sz="1800">
              <a:solidFill>
                <a:schemeClr val="lt1"/>
              </a:solidFill>
              <a:latin typeface="Times New Roman"/>
              <a:ea typeface="Times New Roman"/>
              <a:cs typeface="Times New Roman"/>
              <a:sym typeface="Times New Roman"/>
            </a:endParaRPr>
          </a:p>
        </p:txBody>
      </p:sp>
      <p:sp>
        <p:nvSpPr>
          <p:cNvPr id="280" name="Google Shape;280;p37"/>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6</a:t>
            </a:r>
            <a:endParaRPr b="1" sz="1800">
              <a:solidFill>
                <a:schemeClr val="lt1"/>
              </a:solidFill>
              <a:latin typeface="Times New Roman"/>
              <a:ea typeface="Times New Roman"/>
              <a:cs typeface="Times New Roman"/>
              <a:sym typeface="Times New Roman"/>
            </a:endParaRPr>
          </a:p>
        </p:txBody>
      </p:sp>
      <p:sp>
        <p:nvSpPr>
          <p:cNvPr id="281" name="Google Shape;281;p37"/>
          <p:cNvSpPr txBox="1"/>
          <p:nvPr/>
        </p:nvSpPr>
        <p:spPr>
          <a:xfrm>
            <a:off x="3017816" y="4763840"/>
            <a:ext cx="500636"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a:t>
            </a:r>
            <a:endParaRPr b="1" sz="1800">
              <a:solidFill>
                <a:schemeClr val="lt1"/>
              </a:solidFill>
              <a:latin typeface="Times New Roman"/>
              <a:ea typeface="Times New Roman"/>
              <a:cs typeface="Times New Roman"/>
              <a:sym typeface="Times New Roman"/>
            </a:endParaRPr>
          </a:p>
        </p:txBody>
      </p:sp>
      <p:cxnSp>
        <p:nvCxnSpPr>
          <p:cNvPr id="282" name="Google Shape;282;p37"/>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83" name="Google Shape;283;p37"/>
          <p:cNvSpPr txBox="1"/>
          <p:nvPr/>
        </p:nvSpPr>
        <p:spPr>
          <a:xfrm>
            <a:off x="141207" y="519935"/>
            <a:ext cx="7298232" cy="1569661"/>
          </a:xfrm>
          <a:prstGeom prst="rect">
            <a:avLst/>
          </a:prstGeom>
          <a:blipFill rotWithShape="1">
            <a:blip r:embed="rId3">
              <a:alphaModFix/>
            </a:blip>
            <a:stretch>
              <a:fillRect b="-5829" l="-1002" r="0" t="-2331"/>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pic>
        <p:nvPicPr>
          <p:cNvPr descr="y_i \cdot (\hat{\beta}_0 + x_i^T \hat{\beta}_1) &gt; 1&#10;&#10;&#10;&#10;" id="284" name="Google Shape;284;p37" title="MathEquation,#000000"/>
          <p:cNvPicPr preferRelativeResize="0"/>
          <p:nvPr/>
        </p:nvPicPr>
        <p:blipFill rotWithShape="1">
          <a:blip r:embed="rId4">
            <a:alphaModFix/>
          </a:blip>
          <a:srcRect b="0" l="0" r="0" t="0"/>
          <a:stretch/>
        </p:blipFill>
        <p:spPr>
          <a:xfrm>
            <a:off x="4468868" y="519935"/>
            <a:ext cx="2293481" cy="387019"/>
          </a:xfrm>
          <a:prstGeom prst="rect">
            <a:avLst/>
          </a:prstGeom>
          <a:noFill/>
          <a:ln>
            <a:noFill/>
          </a:ln>
        </p:spPr>
      </p:pic>
      <p:pic>
        <p:nvPicPr>
          <p:cNvPr id="285" name="Google Shape;285;p37"/>
          <p:cNvPicPr preferRelativeResize="0"/>
          <p:nvPr/>
        </p:nvPicPr>
        <p:blipFill rotWithShape="1">
          <a:blip r:embed="rId5">
            <a:alphaModFix/>
          </a:blip>
          <a:srcRect b="0" l="0" r="0" t="0"/>
          <a:stretch/>
        </p:blipFill>
        <p:spPr>
          <a:xfrm>
            <a:off x="4120505" y="2297526"/>
            <a:ext cx="3010088" cy="258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nvSpPr>
        <p:spPr>
          <a:xfrm>
            <a:off x="0" y="-1544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7</a:t>
            </a:r>
            <a:endParaRPr b="1" sz="1800">
              <a:solidFill>
                <a:schemeClr val="lt1"/>
              </a:solidFill>
              <a:latin typeface="Times New Roman"/>
              <a:ea typeface="Times New Roman"/>
              <a:cs typeface="Times New Roman"/>
              <a:sym typeface="Times New Roman"/>
            </a:endParaRPr>
          </a:p>
        </p:txBody>
      </p:sp>
      <p:sp>
        <p:nvSpPr>
          <p:cNvPr id="292" name="Google Shape;292;p38"/>
          <p:cNvSpPr txBox="1"/>
          <p:nvPr/>
        </p:nvSpPr>
        <p:spPr>
          <a:xfrm>
            <a:off x="0" y="2516583"/>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7</a:t>
            </a:r>
            <a:endParaRPr b="1" sz="1800">
              <a:solidFill>
                <a:schemeClr val="lt1"/>
              </a:solidFill>
              <a:latin typeface="Times New Roman"/>
              <a:ea typeface="Times New Roman"/>
              <a:cs typeface="Times New Roman"/>
              <a:sym typeface="Times New Roman"/>
            </a:endParaRPr>
          </a:p>
        </p:txBody>
      </p:sp>
      <p:sp>
        <p:nvSpPr>
          <p:cNvPr id="293" name="Google Shape;293;p38"/>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7</a:t>
            </a:r>
            <a:endParaRPr b="1" sz="1800">
              <a:solidFill>
                <a:schemeClr val="lt1"/>
              </a:solidFill>
              <a:latin typeface="Times New Roman"/>
              <a:ea typeface="Times New Roman"/>
              <a:cs typeface="Times New Roman"/>
              <a:sym typeface="Times New Roman"/>
            </a:endParaRPr>
          </a:p>
        </p:txBody>
      </p:sp>
      <p:sp>
        <p:nvSpPr>
          <p:cNvPr id="294" name="Google Shape;294;p38"/>
          <p:cNvSpPr txBox="1"/>
          <p:nvPr/>
        </p:nvSpPr>
        <p:spPr>
          <a:xfrm>
            <a:off x="3017816" y="4763840"/>
            <a:ext cx="850991"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endParaRPr b="1" sz="1800">
              <a:solidFill>
                <a:schemeClr val="lt1"/>
              </a:solidFill>
              <a:latin typeface="Times New Roman"/>
              <a:ea typeface="Times New Roman"/>
              <a:cs typeface="Times New Roman"/>
              <a:sym typeface="Times New Roman"/>
            </a:endParaRPr>
          </a:p>
        </p:txBody>
      </p:sp>
      <p:cxnSp>
        <p:nvCxnSpPr>
          <p:cNvPr id="295" name="Google Shape;295;p38"/>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96" name="Google Shape;296;p38"/>
          <p:cNvSpPr txBox="1"/>
          <p:nvPr/>
        </p:nvSpPr>
        <p:spPr>
          <a:xfrm>
            <a:off x="22209" y="389257"/>
            <a:ext cx="9005006"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Suppose we are using a linear kernel SVM to build a classifier for 2 class problem, where training data points are linearly separable. In general will the classifier trained in this manner will always be same as classifier trained using perceptron algorithm on same training data?</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Yes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No</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Cannot be said</a:t>
            </a:r>
            <a:endParaRPr sz="1100"/>
          </a:p>
        </p:txBody>
      </p:sp>
      <p:sp>
        <p:nvSpPr>
          <p:cNvPr id="297" name="Google Shape;297;p38"/>
          <p:cNvSpPr txBox="1"/>
          <p:nvPr/>
        </p:nvSpPr>
        <p:spPr>
          <a:xfrm>
            <a:off x="138995" y="2995225"/>
            <a:ext cx="6383561" cy="9002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The hyperplane returned by SVM approach will have a maximal margin whereas no such guarantee can be given for hyperplane identified using perceptron algorithm.</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nvSpPr>
        <p:spPr>
          <a:xfrm>
            <a:off x="0" y="191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8</a:t>
            </a:r>
            <a:endParaRPr b="1" sz="1800">
              <a:solidFill>
                <a:schemeClr val="lt1"/>
              </a:solidFill>
              <a:latin typeface="Times New Roman"/>
              <a:ea typeface="Times New Roman"/>
              <a:cs typeface="Times New Roman"/>
              <a:sym typeface="Times New Roman"/>
            </a:endParaRPr>
          </a:p>
        </p:txBody>
      </p:sp>
      <p:sp>
        <p:nvSpPr>
          <p:cNvPr id="304" name="Google Shape;304;p39"/>
          <p:cNvSpPr txBox="1"/>
          <p:nvPr/>
        </p:nvSpPr>
        <p:spPr>
          <a:xfrm>
            <a:off x="22209" y="389257"/>
            <a:ext cx="9005006" cy="20082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Suppose you have trained an SVM which is not performing well, and hence you have constructed more features from existing features for the model. Which of the following statements may be true?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We are lowering the bias.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We are lowering the variance.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We are increasing the bias.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We are increasing the variance.</a:t>
            </a:r>
            <a:endParaRPr sz="1100"/>
          </a:p>
        </p:txBody>
      </p:sp>
      <p:sp>
        <p:nvSpPr>
          <p:cNvPr id="305" name="Google Shape;305;p39"/>
          <p:cNvSpPr txBox="1"/>
          <p:nvPr/>
        </p:nvSpPr>
        <p:spPr>
          <a:xfrm>
            <a:off x="22209" y="2541385"/>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8</a:t>
            </a:r>
            <a:endParaRPr b="1" sz="1800">
              <a:solidFill>
                <a:schemeClr val="lt1"/>
              </a:solidFill>
              <a:latin typeface="Times New Roman"/>
              <a:ea typeface="Times New Roman"/>
              <a:cs typeface="Times New Roman"/>
              <a:sym typeface="Times New Roman"/>
            </a:endParaRPr>
          </a:p>
        </p:txBody>
      </p:sp>
      <p:sp>
        <p:nvSpPr>
          <p:cNvPr id="306" name="Google Shape;306;p39"/>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8</a:t>
            </a:r>
            <a:endParaRPr b="1" sz="1800">
              <a:solidFill>
                <a:schemeClr val="lt1"/>
              </a:solidFill>
              <a:latin typeface="Times New Roman"/>
              <a:ea typeface="Times New Roman"/>
              <a:cs typeface="Times New Roman"/>
              <a:sym typeface="Times New Roman"/>
            </a:endParaRPr>
          </a:p>
        </p:txBody>
      </p:sp>
      <p:sp>
        <p:nvSpPr>
          <p:cNvPr id="307" name="Google Shape;307;p39"/>
          <p:cNvSpPr txBox="1"/>
          <p:nvPr/>
        </p:nvSpPr>
        <p:spPr>
          <a:xfrm>
            <a:off x="3017816" y="4763840"/>
            <a:ext cx="88080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 d)</a:t>
            </a:r>
            <a:endParaRPr b="1" sz="1800">
              <a:solidFill>
                <a:schemeClr val="lt1"/>
              </a:solidFill>
              <a:latin typeface="Times New Roman"/>
              <a:ea typeface="Times New Roman"/>
              <a:cs typeface="Times New Roman"/>
              <a:sym typeface="Times New Roman"/>
            </a:endParaRPr>
          </a:p>
        </p:txBody>
      </p:sp>
      <p:cxnSp>
        <p:nvCxnSpPr>
          <p:cNvPr id="308" name="Google Shape;308;p39"/>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09" name="Google Shape;309;p39"/>
          <p:cNvSpPr txBox="1"/>
          <p:nvPr/>
        </p:nvSpPr>
        <p:spPr>
          <a:xfrm>
            <a:off x="138994" y="3199541"/>
            <a:ext cx="6629554" cy="900247"/>
          </a:xfrm>
          <a:prstGeom prst="rect">
            <a:avLst/>
          </a:prstGeom>
          <a:noFill/>
          <a:ln>
            <a:noFill/>
          </a:ln>
        </p:spPr>
        <p:txBody>
          <a:bodyPr anchorCtr="0" anchor="t" bIns="34275" lIns="68575" spcFirstLastPara="1" rIns="68575" wrap="square" tIns="34275">
            <a:spAutoFit/>
          </a:bodyPr>
          <a:lstStyle/>
          <a:p>
            <a:pPr indent="0" lvl="1" marL="342900" marR="0" rtl="0" algn="just">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When the complexity of the model increases then we are</a:t>
            </a:r>
            <a:endParaRPr sz="1100"/>
          </a:p>
          <a:p>
            <a:pPr indent="-254000" lvl="0" marL="254000" marR="0" rtl="0" algn="l">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lowering the bias.</a:t>
            </a:r>
            <a:endParaRPr sz="1100"/>
          </a:p>
          <a:p>
            <a:pPr indent="-254000" lvl="0" marL="254000" marR="0" rtl="0" algn="l">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increasing the variance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nvSpPr>
        <p:spPr>
          <a:xfrm>
            <a:off x="0" y="24490"/>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9</a:t>
            </a:r>
            <a:endParaRPr b="1" sz="1800">
              <a:solidFill>
                <a:schemeClr val="lt1"/>
              </a:solidFill>
              <a:latin typeface="Times New Roman"/>
              <a:ea typeface="Times New Roman"/>
              <a:cs typeface="Times New Roman"/>
              <a:sym typeface="Times New Roman"/>
            </a:endParaRPr>
          </a:p>
        </p:txBody>
      </p:sp>
      <p:sp>
        <p:nvSpPr>
          <p:cNvPr id="316" name="Google Shape;316;p40"/>
          <p:cNvSpPr txBox="1"/>
          <p:nvPr/>
        </p:nvSpPr>
        <p:spPr>
          <a:xfrm>
            <a:off x="72136" y="459883"/>
            <a:ext cx="9144000"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Which of the following is/are true regarding an SVM?</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For two dimensional data points, the separating hyperplane learnt by a linear SVM will be a straight line.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In theory, a Gaussian kernel SVM can model any complex separating hyperplane.</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Overfitting in an SVM is a function of number of support vectors.</a:t>
            </a:r>
            <a:endParaRPr sz="1100"/>
          </a:p>
          <a:p>
            <a:pPr indent="-342900" lvl="0" marL="342900" marR="0" rtl="0" algn="l">
              <a:spcBef>
                <a:spcPts val="0"/>
              </a:spcBef>
              <a:spcAft>
                <a:spcPts val="0"/>
              </a:spcAft>
              <a:buClr>
                <a:schemeClr val="dk1"/>
              </a:buClr>
              <a:buSzPts val="1800"/>
              <a:buFont typeface="Calibri"/>
              <a:buAutoNum type="alphaLcParenR"/>
            </a:pPr>
            <a:r>
              <a:rPr lang="en" sz="1800">
                <a:solidFill>
                  <a:schemeClr val="dk1"/>
                </a:solidFill>
                <a:latin typeface="Times New Roman"/>
                <a:ea typeface="Times New Roman"/>
                <a:cs typeface="Times New Roman"/>
                <a:sym typeface="Times New Roman"/>
              </a:rPr>
              <a:t>If number of features increases model will less overfit</a:t>
            </a:r>
            <a:endParaRPr sz="1100"/>
          </a:p>
        </p:txBody>
      </p:sp>
      <p:sp>
        <p:nvSpPr>
          <p:cNvPr id="317" name="Google Shape;317;p40"/>
          <p:cNvSpPr txBox="1"/>
          <p:nvPr/>
        </p:nvSpPr>
        <p:spPr>
          <a:xfrm>
            <a:off x="72136" y="2495448"/>
            <a:ext cx="1850932"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9</a:t>
            </a:r>
            <a:endParaRPr b="1" sz="1800">
              <a:solidFill>
                <a:schemeClr val="lt1"/>
              </a:solidFill>
              <a:latin typeface="Times New Roman"/>
              <a:ea typeface="Times New Roman"/>
              <a:cs typeface="Times New Roman"/>
              <a:sym typeface="Times New Roman"/>
            </a:endParaRPr>
          </a:p>
        </p:txBody>
      </p:sp>
      <p:sp>
        <p:nvSpPr>
          <p:cNvPr id="318" name="Google Shape;318;p40"/>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9</a:t>
            </a:r>
            <a:endParaRPr b="1" sz="1800">
              <a:solidFill>
                <a:schemeClr val="lt1"/>
              </a:solidFill>
              <a:latin typeface="Times New Roman"/>
              <a:ea typeface="Times New Roman"/>
              <a:cs typeface="Times New Roman"/>
              <a:sym typeface="Times New Roman"/>
            </a:endParaRPr>
          </a:p>
        </p:txBody>
      </p:sp>
      <p:sp>
        <p:nvSpPr>
          <p:cNvPr id="319" name="Google Shape;319;p40"/>
          <p:cNvSpPr txBox="1"/>
          <p:nvPr/>
        </p:nvSpPr>
        <p:spPr>
          <a:xfrm>
            <a:off x="3017816" y="4763840"/>
            <a:ext cx="1119347"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 b), c)</a:t>
            </a:r>
            <a:endParaRPr b="1" sz="1800">
              <a:solidFill>
                <a:schemeClr val="lt1"/>
              </a:solidFill>
              <a:latin typeface="Times New Roman"/>
              <a:ea typeface="Times New Roman"/>
              <a:cs typeface="Times New Roman"/>
              <a:sym typeface="Times New Roman"/>
            </a:endParaRPr>
          </a:p>
        </p:txBody>
      </p:sp>
      <p:cxnSp>
        <p:nvCxnSpPr>
          <p:cNvPr id="320" name="Google Shape;320;p40"/>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21" name="Google Shape;321;p40"/>
          <p:cNvSpPr txBox="1"/>
          <p:nvPr/>
        </p:nvSpPr>
        <p:spPr>
          <a:xfrm>
            <a:off x="207526" y="3124543"/>
            <a:ext cx="8484243"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For two dimensional data points, the separating hyperplane learnt by a linear SVM will be a straight line. (n dimensional data : n-1 dimensional hyperplane)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In theory, a Gaussian kernel SVM can model any complex separating hyperplane. ( Kernel is used in these cases)</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Overfitting in an SVM is a function of number of support vectors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nvSpPr>
        <p:spPr>
          <a:xfrm>
            <a:off x="0" y="3505"/>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10</a:t>
            </a:r>
            <a:endParaRPr b="1" sz="1800">
              <a:solidFill>
                <a:schemeClr val="lt1"/>
              </a:solidFill>
              <a:latin typeface="Times New Roman"/>
              <a:ea typeface="Times New Roman"/>
              <a:cs typeface="Times New Roman"/>
              <a:sym typeface="Times New Roman"/>
            </a:endParaRPr>
          </a:p>
        </p:txBody>
      </p:sp>
      <p:sp>
        <p:nvSpPr>
          <p:cNvPr id="328" name="Google Shape;328;p41"/>
          <p:cNvSpPr txBox="1"/>
          <p:nvPr/>
        </p:nvSpPr>
        <p:spPr>
          <a:xfrm>
            <a:off x="-1" y="320236"/>
            <a:ext cx="9027214" cy="1518349"/>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500">
                <a:solidFill>
                  <a:schemeClr val="dk1"/>
                </a:solidFill>
                <a:latin typeface="Times New Roman"/>
                <a:ea typeface="Times New Roman"/>
                <a:cs typeface="Times New Roman"/>
                <a:sym typeface="Times New Roman"/>
              </a:rPr>
              <a:t>Consider a boolean function in three variables. It returns True if two or more variables are True. False otherwise. Can this function be implemented with perceptron algorithm? </a:t>
            </a:r>
            <a:endParaRPr sz="1100"/>
          </a:p>
          <a:p>
            <a:pPr indent="0" lvl="0" marL="0" marR="0" rtl="0" algn="l">
              <a:lnSpc>
                <a:spcPct val="107000"/>
              </a:lnSpc>
              <a:spcBef>
                <a:spcPts val="600"/>
              </a:spcBef>
              <a:spcAft>
                <a:spcPts val="0"/>
              </a:spcAft>
              <a:buNone/>
            </a:pPr>
            <a:r>
              <a:rPr lang="en" sz="1500">
                <a:solidFill>
                  <a:schemeClr val="dk1"/>
                </a:solidFill>
                <a:latin typeface="Times New Roman"/>
                <a:ea typeface="Times New Roman"/>
                <a:cs typeface="Times New Roman"/>
                <a:sym typeface="Times New Roman"/>
              </a:rPr>
              <a:t>a) Yes</a:t>
            </a:r>
            <a:endParaRPr sz="1100"/>
          </a:p>
          <a:p>
            <a:pPr indent="0" lvl="0" marL="0" marR="0" rtl="0" algn="l">
              <a:lnSpc>
                <a:spcPct val="107000"/>
              </a:lnSpc>
              <a:spcBef>
                <a:spcPts val="600"/>
              </a:spcBef>
              <a:spcAft>
                <a:spcPts val="0"/>
              </a:spcAft>
              <a:buNone/>
            </a:pPr>
            <a:r>
              <a:rPr lang="en" sz="1500">
                <a:solidFill>
                  <a:schemeClr val="dk1"/>
                </a:solidFill>
                <a:latin typeface="Times New Roman"/>
                <a:ea typeface="Times New Roman"/>
                <a:cs typeface="Times New Roman"/>
                <a:sym typeface="Times New Roman"/>
              </a:rPr>
              <a:t>b) No </a:t>
            </a:r>
            <a:endParaRPr sz="1100"/>
          </a:p>
          <a:p>
            <a:pPr indent="0" lvl="0" marL="0" marR="0" rtl="0" algn="l">
              <a:lnSpc>
                <a:spcPct val="107000"/>
              </a:lnSpc>
              <a:spcBef>
                <a:spcPts val="600"/>
              </a:spcBef>
              <a:spcAft>
                <a:spcPts val="0"/>
              </a:spcAft>
              <a:buNone/>
            </a:pPr>
            <a:r>
              <a:rPr lang="en" sz="1500">
                <a:solidFill>
                  <a:schemeClr val="dk1"/>
                </a:solidFill>
                <a:latin typeface="Times New Roman"/>
                <a:ea typeface="Times New Roman"/>
                <a:cs typeface="Times New Roman"/>
                <a:sym typeface="Times New Roman"/>
              </a:rPr>
              <a:t>c) Cannot be said  </a:t>
            </a:r>
            <a:endParaRPr sz="1100"/>
          </a:p>
        </p:txBody>
      </p:sp>
      <p:sp>
        <p:nvSpPr>
          <p:cNvPr id="329" name="Google Shape;329;p41"/>
          <p:cNvSpPr txBox="1"/>
          <p:nvPr/>
        </p:nvSpPr>
        <p:spPr>
          <a:xfrm>
            <a:off x="-1" y="1982192"/>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10</a:t>
            </a:r>
            <a:endParaRPr b="1" sz="1800">
              <a:solidFill>
                <a:schemeClr val="lt1"/>
              </a:solidFill>
              <a:latin typeface="Times New Roman"/>
              <a:ea typeface="Times New Roman"/>
              <a:cs typeface="Times New Roman"/>
              <a:sym typeface="Times New Roman"/>
            </a:endParaRPr>
          </a:p>
        </p:txBody>
      </p:sp>
      <p:sp>
        <p:nvSpPr>
          <p:cNvPr id="330" name="Google Shape;330;p41"/>
          <p:cNvSpPr txBox="1"/>
          <p:nvPr/>
        </p:nvSpPr>
        <p:spPr>
          <a:xfrm>
            <a:off x="-1" y="4763840"/>
            <a:ext cx="2817743"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10</a:t>
            </a:r>
            <a:endParaRPr b="1" sz="1800">
              <a:solidFill>
                <a:schemeClr val="lt1"/>
              </a:solidFill>
              <a:latin typeface="Times New Roman"/>
              <a:ea typeface="Times New Roman"/>
              <a:cs typeface="Times New Roman"/>
              <a:sym typeface="Times New Roman"/>
            </a:endParaRPr>
          </a:p>
        </p:txBody>
      </p:sp>
      <p:sp>
        <p:nvSpPr>
          <p:cNvPr id="331" name="Google Shape;331;p41"/>
          <p:cNvSpPr txBox="1"/>
          <p:nvPr/>
        </p:nvSpPr>
        <p:spPr>
          <a:xfrm>
            <a:off x="3301082" y="4771806"/>
            <a:ext cx="127091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endParaRPr b="1" sz="1800">
              <a:solidFill>
                <a:schemeClr val="lt1"/>
              </a:solidFill>
              <a:latin typeface="Times New Roman"/>
              <a:ea typeface="Times New Roman"/>
              <a:cs typeface="Times New Roman"/>
              <a:sym typeface="Times New Roman"/>
            </a:endParaRPr>
          </a:p>
        </p:txBody>
      </p:sp>
      <p:cxnSp>
        <p:nvCxnSpPr>
          <p:cNvPr id="332" name="Google Shape;332;p41"/>
          <p:cNvCxnSpPr/>
          <p:nvPr/>
        </p:nvCxnSpPr>
        <p:spPr>
          <a:xfrm>
            <a:off x="2964542" y="4944930"/>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33" name="Google Shape;333;p41"/>
          <p:cNvPicPr preferRelativeResize="0"/>
          <p:nvPr/>
        </p:nvPicPr>
        <p:blipFill rotWithShape="1">
          <a:blip r:embed="rId3">
            <a:alphaModFix/>
          </a:blip>
          <a:srcRect b="0" l="0" r="0" t="0"/>
          <a:stretch/>
        </p:blipFill>
        <p:spPr>
          <a:xfrm>
            <a:off x="247148" y="2350557"/>
            <a:ext cx="4434180" cy="2211082"/>
          </a:xfrm>
          <a:prstGeom prst="rect">
            <a:avLst/>
          </a:prstGeom>
          <a:noFill/>
          <a:ln>
            <a:noFill/>
          </a:ln>
        </p:spPr>
      </p:pic>
      <p:pic>
        <p:nvPicPr>
          <p:cNvPr id="334" name="Google Shape;334;p41"/>
          <p:cNvPicPr preferRelativeResize="0"/>
          <p:nvPr/>
        </p:nvPicPr>
        <p:blipFill rotWithShape="1">
          <a:blip r:embed="rId4">
            <a:alphaModFix/>
          </a:blip>
          <a:srcRect b="0" l="0" r="0" t="0"/>
          <a:stretch/>
        </p:blipFill>
        <p:spPr>
          <a:xfrm>
            <a:off x="5055339" y="2172768"/>
            <a:ext cx="3050807" cy="2772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nvSpPr>
        <p:spPr>
          <a:xfrm>
            <a:off x="92781" y="75428"/>
            <a:ext cx="4379827" cy="438581"/>
          </a:xfrm>
          <a:prstGeom prst="rect">
            <a:avLst/>
          </a:prstGeom>
          <a:solidFill>
            <a:srgbClr val="0070C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2400"/>
              <a:buFont typeface="Times New Roman"/>
              <a:buNone/>
            </a:pPr>
            <a:r>
              <a:rPr b="1" lang="en" sz="2400">
                <a:solidFill>
                  <a:schemeClr val="lt1"/>
                </a:solidFill>
                <a:latin typeface="Times New Roman"/>
                <a:ea typeface="Times New Roman"/>
                <a:cs typeface="Times New Roman"/>
                <a:sym typeface="Times New Roman"/>
              </a:rPr>
              <a:t>Perceptron Learning Algorithm</a:t>
            </a:r>
            <a:endParaRPr sz="1100"/>
          </a:p>
        </p:txBody>
      </p:sp>
      <p:sp>
        <p:nvSpPr>
          <p:cNvPr id="140" name="Google Shape;140;p26"/>
          <p:cNvSpPr txBox="1"/>
          <p:nvPr/>
        </p:nvSpPr>
        <p:spPr>
          <a:xfrm>
            <a:off x="0" y="1623952"/>
            <a:ext cx="3677076"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Times New Roman"/>
                <a:ea typeface="Times New Roman"/>
                <a:cs typeface="Times New Roman"/>
                <a:sym typeface="Times New Roman"/>
              </a:rPr>
              <a:t>Condition: </a:t>
            </a:r>
            <a:r>
              <a:rPr lang="en" sz="1500">
                <a:solidFill>
                  <a:schemeClr val="dk1"/>
                </a:solidFill>
                <a:latin typeface="Times New Roman"/>
                <a:ea typeface="Times New Roman"/>
                <a:cs typeface="Times New Roman"/>
                <a:sym typeface="Times New Roman"/>
              </a:rPr>
              <a:t>Data should be linearly separable</a:t>
            </a:r>
            <a:endParaRPr sz="1500">
              <a:solidFill>
                <a:schemeClr val="dk1"/>
              </a:solidFill>
              <a:latin typeface="Times New Roman"/>
              <a:ea typeface="Times New Roman"/>
              <a:cs typeface="Times New Roman"/>
              <a:sym typeface="Times New Roman"/>
            </a:endParaRPr>
          </a:p>
        </p:txBody>
      </p:sp>
      <p:pic>
        <p:nvPicPr>
          <p:cNvPr id="141" name="Google Shape;141;p26"/>
          <p:cNvPicPr preferRelativeResize="0"/>
          <p:nvPr/>
        </p:nvPicPr>
        <p:blipFill rotWithShape="1">
          <a:blip r:embed="rId3">
            <a:alphaModFix/>
          </a:blip>
          <a:srcRect b="0" l="0" r="0" t="0"/>
          <a:stretch/>
        </p:blipFill>
        <p:spPr>
          <a:xfrm>
            <a:off x="92781" y="2134672"/>
            <a:ext cx="4673097" cy="2196821"/>
          </a:xfrm>
          <a:prstGeom prst="rect">
            <a:avLst/>
          </a:prstGeom>
          <a:noFill/>
          <a:ln>
            <a:noFill/>
          </a:ln>
        </p:spPr>
      </p:pic>
      <p:grpSp>
        <p:nvGrpSpPr>
          <p:cNvPr id="142" name="Google Shape;142;p26"/>
          <p:cNvGrpSpPr/>
          <p:nvPr/>
        </p:nvGrpSpPr>
        <p:grpSpPr>
          <a:xfrm>
            <a:off x="4934778" y="1773880"/>
            <a:ext cx="4116441" cy="2557613"/>
            <a:chOff x="6272266" y="2435585"/>
            <a:chExt cx="5796026" cy="3601167"/>
          </a:xfrm>
        </p:grpSpPr>
        <p:pic>
          <p:nvPicPr>
            <p:cNvPr id="143" name="Google Shape;143;p26"/>
            <p:cNvPicPr preferRelativeResize="0"/>
            <p:nvPr/>
          </p:nvPicPr>
          <p:blipFill rotWithShape="1">
            <a:blip r:embed="rId4">
              <a:alphaModFix/>
            </a:blip>
            <a:srcRect b="0" l="0" r="0" t="0"/>
            <a:stretch/>
          </p:blipFill>
          <p:spPr>
            <a:xfrm>
              <a:off x="6410442" y="2750627"/>
              <a:ext cx="5657850" cy="3286125"/>
            </a:xfrm>
            <a:prstGeom prst="rect">
              <a:avLst/>
            </a:prstGeom>
            <a:noFill/>
            <a:ln>
              <a:noFill/>
            </a:ln>
          </p:spPr>
        </p:pic>
        <p:sp>
          <p:nvSpPr>
            <p:cNvPr id="144" name="Google Shape;144;p26"/>
            <p:cNvSpPr txBox="1"/>
            <p:nvPr/>
          </p:nvSpPr>
          <p:spPr>
            <a:xfrm>
              <a:off x="6272266" y="2435585"/>
              <a:ext cx="784517" cy="99341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5" name="Google Shape;145;p26"/>
          <p:cNvSpPr txBox="1"/>
          <p:nvPr/>
        </p:nvSpPr>
        <p:spPr>
          <a:xfrm>
            <a:off x="0" y="790067"/>
            <a:ext cx="8773768"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Perceptron is a linear supervised machine learning algorithm. It is used for binary classification.</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rotWithShape="1">
          <a:blip r:embed="rId3">
            <a:alphaModFix/>
          </a:blip>
          <a:srcRect b="0" l="4531" r="0" t="1976"/>
          <a:stretch/>
        </p:blipFill>
        <p:spPr>
          <a:xfrm>
            <a:off x="4904495" y="195565"/>
            <a:ext cx="4142132" cy="1578769"/>
          </a:xfrm>
          <a:prstGeom prst="rect">
            <a:avLst/>
          </a:prstGeom>
          <a:noFill/>
          <a:ln>
            <a:noFill/>
          </a:ln>
        </p:spPr>
      </p:pic>
      <p:pic>
        <p:nvPicPr>
          <p:cNvPr id="151" name="Google Shape;151;p27"/>
          <p:cNvPicPr preferRelativeResize="0"/>
          <p:nvPr/>
        </p:nvPicPr>
        <p:blipFill rotWithShape="1">
          <a:blip r:embed="rId4">
            <a:alphaModFix/>
          </a:blip>
          <a:srcRect b="0" l="0" r="0" t="0"/>
          <a:stretch/>
        </p:blipFill>
        <p:spPr>
          <a:xfrm>
            <a:off x="5506992" y="3667539"/>
            <a:ext cx="3539635" cy="1475961"/>
          </a:xfrm>
          <a:prstGeom prst="rect">
            <a:avLst/>
          </a:prstGeom>
          <a:noFill/>
          <a:ln>
            <a:noFill/>
          </a:ln>
        </p:spPr>
      </p:pic>
      <p:pic>
        <p:nvPicPr>
          <p:cNvPr id="152" name="Google Shape;152;p27"/>
          <p:cNvPicPr preferRelativeResize="0"/>
          <p:nvPr/>
        </p:nvPicPr>
        <p:blipFill rotWithShape="1">
          <a:blip r:embed="rId5">
            <a:alphaModFix/>
          </a:blip>
          <a:srcRect b="0" l="0" r="0" t="0"/>
          <a:stretch/>
        </p:blipFill>
        <p:spPr>
          <a:xfrm>
            <a:off x="4904495" y="1860418"/>
            <a:ext cx="3597500" cy="1529645"/>
          </a:xfrm>
          <a:prstGeom prst="rect">
            <a:avLst/>
          </a:prstGeom>
          <a:noFill/>
          <a:ln>
            <a:noFill/>
          </a:ln>
        </p:spPr>
      </p:pic>
      <p:grpSp>
        <p:nvGrpSpPr>
          <p:cNvPr id="153" name="Google Shape;153;p27"/>
          <p:cNvGrpSpPr/>
          <p:nvPr/>
        </p:nvGrpSpPr>
        <p:grpSpPr>
          <a:xfrm>
            <a:off x="256364" y="600857"/>
            <a:ext cx="3704811" cy="1778309"/>
            <a:chOff x="-1" y="562056"/>
            <a:chExt cx="5715001" cy="2743200"/>
          </a:xfrm>
        </p:grpSpPr>
        <p:pic>
          <p:nvPicPr>
            <p:cNvPr id="154" name="Google Shape;154;p27"/>
            <p:cNvPicPr preferRelativeResize="0"/>
            <p:nvPr/>
          </p:nvPicPr>
          <p:blipFill rotWithShape="1">
            <a:blip r:embed="rId6">
              <a:alphaModFix/>
            </a:blip>
            <a:srcRect b="0" l="0" r="0" t="0"/>
            <a:stretch/>
          </p:blipFill>
          <p:spPr>
            <a:xfrm>
              <a:off x="0" y="562056"/>
              <a:ext cx="5715000" cy="2743200"/>
            </a:xfrm>
            <a:prstGeom prst="rect">
              <a:avLst/>
            </a:prstGeom>
            <a:noFill/>
            <a:ln>
              <a:noFill/>
            </a:ln>
          </p:spPr>
        </p:pic>
        <p:sp>
          <p:nvSpPr>
            <p:cNvPr id="155" name="Google Shape;155;p27"/>
            <p:cNvSpPr txBox="1"/>
            <p:nvPr/>
          </p:nvSpPr>
          <p:spPr>
            <a:xfrm>
              <a:off x="-1" y="562056"/>
              <a:ext cx="655983" cy="849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56" name="Google Shape;156;p27"/>
          <p:cNvPicPr preferRelativeResize="0"/>
          <p:nvPr/>
        </p:nvPicPr>
        <p:blipFill rotWithShape="1">
          <a:blip r:embed="rId7">
            <a:alphaModFix/>
          </a:blip>
          <a:srcRect b="0" l="0" r="0" t="0"/>
          <a:stretch/>
        </p:blipFill>
        <p:spPr>
          <a:xfrm>
            <a:off x="425248" y="2762109"/>
            <a:ext cx="3400835" cy="1106097"/>
          </a:xfrm>
          <a:prstGeom prst="rect">
            <a:avLst/>
          </a:prstGeom>
          <a:noFill/>
          <a:ln>
            <a:noFill/>
          </a:ln>
        </p:spPr>
      </p:pic>
      <p:pic>
        <p:nvPicPr>
          <p:cNvPr id="157" name="Google Shape;157;p27"/>
          <p:cNvPicPr preferRelativeResize="0"/>
          <p:nvPr/>
        </p:nvPicPr>
        <p:blipFill rotWithShape="1">
          <a:blip r:embed="rId8">
            <a:alphaModFix/>
          </a:blip>
          <a:srcRect b="0" l="0" r="0" t="0"/>
          <a:stretch/>
        </p:blipFill>
        <p:spPr>
          <a:xfrm>
            <a:off x="97373" y="4097640"/>
            <a:ext cx="4353942" cy="6157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nvSpPr>
        <p:spPr>
          <a:xfrm>
            <a:off x="29819" y="43584"/>
            <a:ext cx="3492761" cy="438581"/>
          </a:xfrm>
          <a:prstGeom prst="rect">
            <a:avLst/>
          </a:prstGeom>
          <a:solidFill>
            <a:srgbClr val="0070C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2400"/>
              <a:buFont typeface="Times New Roman"/>
              <a:buNone/>
            </a:pPr>
            <a:r>
              <a:rPr b="1" lang="en" sz="2400">
                <a:solidFill>
                  <a:schemeClr val="lt1"/>
                </a:solidFill>
                <a:latin typeface="Times New Roman"/>
                <a:ea typeface="Times New Roman"/>
                <a:cs typeface="Times New Roman"/>
                <a:sym typeface="Times New Roman"/>
              </a:rPr>
              <a:t>Support Vector Machines</a:t>
            </a:r>
            <a:endParaRPr sz="1100"/>
          </a:p>
        </p:txBody>
      </p:sp>
      <p:grpSp>
        <p:nvGrpSpPr>
          <p:cNvPr id="163" name="Google Shape;163;p28"/>
          <p:cNvGrpSpPr/>
          <p:nvPr/>
        </p:nvGrpSpPr>
        <p:grpSpPr>
          <a:xfrm>
            <a:off x="5144744" y="1526625"/>
            <a:ext cx="3665054" cy="834703"/>
            <a:chOff x="7085066" y="2098401"/>
            <a:chExt cx="4886739" cy="1112937"/>
          </a:xfrm>
        </p:grpSpPr>
        <p:pic>
          <p:nvPicPr>
            <p:cNvPr id="164" name="Google Shape;164;p28"/>
            <p:cNvPicPr preferRelativeResize="0"/>
            <p:nvPr/>
          </p:nvPicPr>
          <p:blipFill rotWithShape="1">
            <a:blip r:embed="rId3">
              <a:alphaModFix/>
            </a:blip>
            <a:srcRect b="0" l="0" r="0" t="0"/>
            <a:stretch/>
          </p:blipFill>
          <p:spPr>
            <a:xfrm>
              <a:off x="7305260" y="2098401"/>
              <a:ext cx="4534647" cy="529495"/>
            </a:xfrm>
            <a:prstGeom prst="rect">
              <a:avLst/>
            </a:prstGeom>
            <a:noFill/>
            <a:ln>
              <a:noFill/>
            </a:ln>
          </p:spPr>
        </p:pic>
        <p:pic>
          <p:nvPicPr>
            <p:cNvPr id="165" name="Google Shape;165;p28"/>
            <p:cNvPicPr preferRelativeResize="0"/>
            <p:nvPr/>
          </p:nvPicPr>
          <p:blipFill rotWithShape="1">
            <a:blip r:embed="rId4">
              <a:alphaModFix/>
            </a:blip>
            <a:srcRect b="0" l="0" r="0" t="0"/>
            <a:stretch/>
          </p:blipFill>
          <p:spPr>
            <a:xfrm>
              <a:off x="7085066" y="2742374"/>
              <a:ext cx="4886739" cy="468964"/>
            </a:xfrm>
            <a:prstGeom prst="rect">
              <a:avLst/>
            </a:prstGeom>
            <a:noFill/>
            <a:ln>
              <a:noFill/>
            </a:ln>
          </p:spPr>
        </p:pic>
      </p:grpSp>
      <p:pic>
        <p:nvPicPr>
          <p:cNvPr id="166" name="Google Shape;166;p28"/>
          <p:cNvPicPr preferRelativeResize="0"/>
          <p:nvPr/>
        </p:nvPicPr>
        <p:blipFill rotWithShape="1">
          <a:blip r:embed="rId5">
            <a:alphaModFix/>
          </a:blip>
          <a:srcRect b="0" l="0" r="0" t="0"/>
          <a:stretch/>
        </p:blipFill>
        <p:spPr>
          <a:xfrm>
            <a:off x="92782" y="1362629"/>
            <a:ext cx="4750004" cy="721970"/>
          </a:xfrm>
          <a:prstGeom prst="rect">
            <a:avLst/>
          </a:prstGeom>
          <a:noFill/>
          <a:ln>
            <a:noFill/>
          </a:ln>
        </p:spPr>
      </p:pic>
      <p:pic>
        <p:nvPicPr>
          <p:cNvPr id="167" name="Google Shape;167;p28"/>
          <p:cNvPicPr preferRelativeResize="0"/>
          <p:nvPr/>
        </p:nvPicPr>
        <p:blipFill rotWithShape="1">
          <a:blip r:embed="rId6">
            <a:alphaModFix/>
          </a:blip>
          <a:srcRect b="0" l="0" r="0" t="0"/>
          <a:stretch/>
        </p:blipFill>
        <p:spPr>
          <a:xfrm>
            <a:off x="383501" y="752727"/>
            <a:ext cx="4561109" cy="529121"/>
          </a:xfrm>
          <a:prstGeom prst="rect">
            <a:avLst/>
          </a:prstGeom>
          <a:noFill/>
          <a:ln>
            <a:noFill/>
          </a:ln>
        </p:spPr>
      </p:pic>
      <p:grpSp>
        <p:nvGrpSpPr>
          <p:cNvPr id="168" name="Google Shape;168;p28"/>
          <p:cNvGrpSpPr/>
          <p:nvPr/>
        </p:nvGrpSpPr>
        <p:grpSpPr>
          <a:xfrm>
            <a:off x="759099" y="2493371"/>
            <a:ext cx="3684932" cy="2158783"/>
            <a:chOff x="1012132" y="3324495"/>
            <a:chExt cx="4913243" cy="2878377"/>
          </a:xfrm>
        </p:grpSpPr>
        <p:sp>
          <p:nvSpPr>
            <p:cNvPr id="169" name="Google Shape;169;p28"/>
            <p:cNvSpPr txBox="1"/>
            <p:nvPr/>
          </p:nvSpPr>
          <p:spPr>
            <a:xfrm>
              <a:off x="2733263" y="3324495"/>
              <a:ext cx="2266119"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rgbClr val="FFC000"/>
                  </a:solidFill>
                  <a:latin typeface="Times New Roman"/>
                  <a:ea typeface="Times New Roman"/>
                  <a:cs typeface="Times New Roman"/>
                  <a:sym typeface="Times New Roman"/>
                </a:rPr>
                <a:t>Threshold at midpoint between extremes</a:t>
              </a:r>
              <a:endParaRPr sz="1400">
                <a:solidFill>
                  <a:srgbClr val="FFC000"/>
                </a:solidFill>
                <a:latin typeface="Times New Roman"/>
                <a:ea typeface="Times New Roman"/>
                <a:cs typeface="Times New Roman"/>
                <a:sym typeface="Times New Roman"/>
              </a:endParaRPr>
            </a:p>
          </p:txBody>
        </p:sp>
        <p:pic>
          <p:nvPicPr>
            <p:cNvPr id="170" name="Google Shape;170;p28"/>
            <p:cNvPicPr preferRelativeResize="0"/>
            <p:nvPr/>
          </p:nvPicPr>
          <p:blipFill rotWithShape="1">
            <a:blip r:embed="rId7">
              <a:alphaModFix/>
            </a:blip>
            <a:srcRect b="0" l="0" r="0" t="0"/>
            <a:stretch/>
          </p:blipFill>
          <p:spPr>
            <a:xfrm>
              <a:off x="1012132" y="4078534"/>
              <a:ext cx="4913243" cy="2124338"/>
            </a:xfrm>
            <a:prstGeom prst="rect">
              <a:avLst/>
            </a:prstGeom>
            <a:noFill/>
            <a:ln>
              <a:noFill/>
            </a:ln>
          </p:spPr>
        </p:pic>
      </p:grpSp>
      <p:grpSp>
        <p:nvGrpSpPr>
          <p:cNvPr id="171" name="Google Shape;171;p28"/>
          <p:cNvGrpSpPr/>
          <p:nvPr/>
        </p:nvGrpSpPr>
        <p:grpSpPr>
          <a:xfrm>
            <a:off x="5508763" y="3096251"/>
            <a:ext cx="2700715" cy="1302277"/>
            <a:chOff x="7345017" y="4128335"/>
            <a:chExt cx="3600953" cy="1736369"/>
          </a:xfrm>
        </p:grpSpPr>
        <p:pic>
          <p:nvPicPr>
            <p:cNvPr id="172" name="Google Shape;172;p28"/>
            <p:cNvPicPr preferRelativeResize="0"/>
            <p:nvPr/>
          </p:nvPicPr>
          <p:blipFill rotWithShape="1">
            <a:blip r:embed="rId8">
              <a:alphaModFix/>
            </a:blip>
            <a:srcRect b="0" l="0" r="0" t="0"/>
            <a:stretch/>
          </p:blipFill>
          <p:spPr>
            <a:xfrm>
              <a:off x="7345019" y="4128335"/>
              <a:ext cx="3297612" cy="857851"/>
            </a:xfrm>
            <a:prstGeom prst="rect">
              <a:avLst/>
            </a:prstGeom>
            <a:noFill/>
            <a:ln>
              <a:noFill/>
            </a:ln>
          </p:spPr>
        </p:pic>
        <p:pic>
          <p:nvPicPr>
            <p:cNvPr id="173" name="Google Shape;173;p28"/>
            <p:cNvPicPr preferRelativeResize="0"/>
            <p:nvPr/>
          </p:nvPicPr>
          <p:blipFill rotWithShape="1">
            <a:blip r:embed="rId9">
              <a:alphaModFix/>
            </a:blip>
            <a:srcRect b="0" l="0" r="0" t="0"/>
            <a:stretch/>
          </p:blipFill>
          <p:spPr>
            <a:xfrm>
              <a:off x="7345017" y="5140703"/>
              <a:ext cx="3600953" cy="7240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296655" y="325395"/>
            <a:ext cx="4995932" cy="354775"/>
          </a:xfrm>
          <a:prstGeom prst="rect">
            <a:avLst/>
          </a:prstGeom>
          <a:noFill/>
          <a:ln>
            <a:noFill/>
          </a:ln>
        </p:spPr>
      </p:pic>
      <p:pic>
        <p:nvPicPr>
          <p:cNvPr id="179" name="Google Shape;179;p29"/>
          <p:cNvPicPr preferRelativeResize="0"/>
          <p:nvPr/>
        </p:nvPicPr>
        <p:blipFill rotWithShape="1">
          <a:blip r:embed="rId4">
            <a:alphaModFix/>
          </a:blip>
          <a:srcRect b="0" l="0" r="0" t="0"/>
          <a:stretch/>
        </p:blipFill>
        <p:spPr>
          <a:xfrm>
            <a:off x="6173551" y="153602"/>
            <a:ext cx="2456642" cy="698359"/>
          </a:xfrm>
          <a:prstGeom prst="rect">
            <a:avLst/>
          </a:prstGeom>
          <a:noFill/>
          <a:ln>
            <a:noFill/>
          </a:ln>
        </p:spPr>
      </p:pic>
      <p:pic>
        <p:nvPicPr>
          <p:cNvPr id="180" name="Google Shape;180;p29"/>
          <p:cNvPicPr preferRelativeResize="0"/>
          <p:nvPr/>
        </p:nvPicPr>
        <p:blipFill rotWithShape="1">
          <a:blip r:embed="rId5">
            <a:alphaModFix/>
          </a:blip>
          <a:srcRect b="0" l="0" r="0" t="0"/>
          <a:stretch/>
        </p:blipFill>
        <p:spPr>
          <a:xfrm>
            <a:off x="440773" y="943963"/>
            <a:ext cx="4531276" cy="2008710"/>
          </a:xfrm>
          <a:prstGeom prst="rect">
            <a:avLst/>
          </a:prstGeom>
          <a:noFill/>
          <a:ln>
            <a:noFill/>
          </a:ln>
        </p:spPr>
      </p:pic>
      <p:grpSp>
        <p:nvGrpSpPr>
          <p:cNvPr id="181" name="Google Shape;181;p29"/>
          <p:cNvGrpSpPr/>
          <p:nvPr/>
        </p:nvGrpSpPr>
        <p:grpSpPr>
          <a:xfrm>
            <a:off x="5323756" y="1189421"/>
            <a:ext cx="3548752" cy="1652506"/>
            <a:chOff x="7357946" y="1416929"/>
            <a:chExt cx="4731669" cy="2203341"/>
          </a:xfrm>
        </p:grpSpPr>
        <p:grpSp>
          <p:nvGrpSpPr>
            <p:cNvPr id="182" name="Google Shape;182;p29"/>
            <p:cNvGrpSpPr/>
            <p:nvPr/>
          </p:nvGrpSpPr>
          <p:grpSpPr>
            <a:xfrm>
              <a:off x="7357946" y="1416929"/>
              <a:ext cx="4731669" cy="1432916"/>
              <a:chOff x="7357946" y="1416929"/>
              <a:chExt cx="4731669" cy="1432916"/>
            </a:xfrm>
          </p:grpSpPr>
          <p:pic>
            <p:nvPicPr>
              <p:cNvPr id="183" name="Google Shape;183;p29"/>
              <p:cNvPicPr preferRelativeResize="0"/>
              <p:nvPr/>
            </p:nvPicPr>
            <p:blipFill rotWithShape="1">
              <a:blip r:embed="rId6">
                <a:alphaModFix/>
              </a:blip>
              <a:srcRect b="0" l="0" r="0" t="0"/>
              <a:stretch/>
            </p:blipFill>
            <p:spPr>
              <a:xfrm>
                <a:off x="7613371" y="1416929"/>
                <a:ext cx="4220817" cy="662491"/>
              </a:xfrm>
              <a:prstGeom prst="rect">
                <a:avLst/>
              </a:prstGeom>
              <a:noFill/>
              <a:ln>
                <a:noFill/>
              </a:ln>
            </p:spPr>
          </p:pic>
          <p:pic>
            <p:nvPicPr>
              <p:cNvPr id="184" name="Google Shape;184;p29"/>
              <p:cNvPicPr preferRelativeResize="0"/>
              <p:nvPr/>
            </p:nvPicPr>
            <p:blipFill rotWithShape="1">
              <a:blip r:embed="rId7">
                <a:alphaModFix/>
              </a:blip>
              <a:srcRect b="0" l="0" r="0" t="7916"/>
              <a:stretch/>
            </p:blipFill>
            <p:spPr>
              <a:xfrm>
                <a:off x="7357946" y="2079420"/>
                <a:ext cx="4731669" cy="770425"/>
              </a:xfrm>
              <a:prstGeom prst="rect">
                <a:avLst/>
              </a:prstGeom>
              <a:noFill/>
              <a:ln>
                <a:noFill/>
              </a:ln>
            </p:spPr>
          </p:pic>
        </p:grpSp>
        <p:pic>
          <p:nvPicPr>
            <p:cNvPr id="185" name="Google Shape;185;p29"/>
            <p:cNvPicPr preferRelativeResize="0"/>
            <p:nvPr/>
          </p:nvPicPr>
          <p:blipFill rotWithShape="1">
            <a:blip r:embed="rId8">
              <a:alphaModFix/>
            </a:blip>
            <a:srcRect b="0" l="0" r="0" t="0"/>
            <a:stretch/>
          </p:blipFill>
          <p:spPr>
            <a:xfrm>
              <a:off x="7613371" y="2849845"/>
              <a:ext cx="4440903" cy="770425"/>
            </a:xfrm>
            <a:prstGeom prst="rect">
              <a:avLst/>
            </a:prstGeom>
            <a:noFill/>
            <a:ln>
              <a:noFill/>
            </a:ln>
          </p:spPr>
        </p:pic>
      </p:grpSp>
      <p:pic>
        <p:nvPicPr>
          <p:cNvPr id="186" name="Google Shape;186;p29"/>
          <p:cNvPicPr preferRelativeResize="0"/>
          <p:nvPr/>
        </p:nvPicPr>
        <p:blipFill rotWithShape="1">
          <a:blip r:embed="rId9">
            <a:alphaModFix/>
          </a:blip>
          <a:srcRect b="0" l="0" r="0" t="1387"/>
          <a:stretch/>
        </p:blipFill>
        <p:spPr>
          <a:xfrm>
            <a:off x="109698" y="3078131"/>
            <a:ext cx="3096774" cy="1911767"/>
          </a:xfrm>
          <a:prstGeom prst="rect">
            <a:avLst/>
          </a:prstGeom>
          <a:noFill/>
          <a:ln>
            <a:noFill/>
          </a:ln>
        </p:spPr>
      </p:pic>
      <p:pic>
        <p:nvPicPr>
          <p:cNvPr id="187" name="Google Shape;187;p29"/>
          <p:cNvPicPr preferRelativeResize="0"/>
          <p:nvPr/>
        </p:nvPicPr>
        <p:blipFill rotWithShape="1">
          <a:blip r:embed="rId10">
            <a:alphaModFix/>
          </a:blip>
          <a:srcRect b="0" l="435" r="0" t="1594"/>
          <a:stretch/>
        </p:blipFill>
        <p:spPr>
          <a:xfrm>
            <a:off x="3306293" y="3054536"/>
            <a:ext cx="2998161" cy="1958954"/>
          </a:xfrm>
          <a:prstGeom prst="rect">
            <a:avLst/>
          </a:prstGeom>
          <a:noFill/>
          <a:ln>
            <a:noFill/>
          </a:ln>
        </p:spPr>
      </p:pic>
      <p:pic>
        <p:nvPicPr>
          <p:cNvPr id="188" name="Google Shape;188;p29"/>
          <p:cNvPicPr preferRelativeResize="0"/>
          <p:nvPr/>
        </p:nvPicPr>
        <p:blipFill rotWithShape="1">
          <a:blip r:embed="rId11">
            <a:alphaModFix/>
          </a:blip>
          <a:srcRect b="0" l="0" r="0" t="0"/>
          <a:stretch/>
        </p:blipFill>
        <p:spPr>
          <a:xfrm>
            <a:off x="6460674" y="3518336"/>
            <a:ext cx="2414968" cy="1195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29818" y="14495"/>
            <a:ext cx="1964618" cy="346249"/>
          </a:xfrm>
          <a:prstGeom prst="rect">
            <a:avLst/>
          </a:prstGeom>
          <a:solidFill>
            <a:srgbClr val="0070C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Kernel Concept</a:t>
            </a:r>
            <a:endParaRPr sz="1100"/>
          </a:p>
        </p:txBody>
      </p:sp>
      <p:pic>
        <p:nvPicPr>
          <p:cNvPr id="194" name="Google Shape;194;p30"/>
          <p:cNvPicPr preferRelativeResize="0"/>
          <p:nvPr/>
        </p:nvPicPr>
        <p:blipFill rotWithShape="1">
          <a:blip r:embed="rId3">
            <a:alphaModFix/>
          </a:blip>
          <a:srcRect b="0" l="0" r="0" t="0"/>
          <a:stretch/>
        </p:blipFill>
        <p:spPr>
          <a:xfrm>
            <a:off x="29818" y="1597253"/>
            <a:ext cx="2885853" cy="1781563"/>
          </a:xfrm>
          <a:prstGeom prst="rect">
            <a:avLst/>
          </a:prstGeom>
          <a:noFill/>
          <a:ln>
            <a:noFill/>
          </a:ln>
        </p:spPr>
      </p:pic>
      <p:pic>
        <p:nvPicPr>
          <p:cNvPr id="195" name="Google Shape;195;p30"/>
          <p:cNvPicPr preferRelativeResize="0"/>
          <p:nvPr/>
        </p:nvPicPr>
        <p:blipFill rotWithShape="1">
          <a:blip r:embed="rId4">
            <a:alphaModFix/>
          </a:blip>
          <a:srcRect b="0" l="0" r="0" t="0"/>
          <a:stretch/>
        </p:blipFill>
        <p:spPr>
          <a:xfrm>
            <a:off x="2859622" y="1464263"/>
            <a:ext cx="3056599" cy="2047544"/>
          </a:xfrm>
          <a:prstGeom prst="rect">
            <a:avLst/>
          </a:prstGeom>
          <a:noFill/>
          <a:ln>
            <a:noFill/>
          </a:ln>
        </p:spPr>
      </p:pic>
      <p:pic>
        <p:nvPicPr>
          <p:cNvPr id="196" name="Google Shape;196;p30"/>
          <p:cNvPicPr preferRelativeResize="0"/>
          <p:nvPr/>
        </p:nvPicPr>
        <p:blipFill rotWithShape="1">
          <a:blip r:embed="rId5">
            <a:alphaModFix/>
          </a:blip>
          <a:srcRect b="0" l="0" r="0" t="0"/>
          <a:stretch/>
        </p:blipFill>
        <p:spPr>
          <a:xfrm>
            <a:off x="1165393" y="497896"/>
            <a:ext cx="6177140" cy="680420"/>
          </a:xfrm>
          <a:prstGeom prst="rect">
            <a:avLst/>
          </a:prstGeom>
          <a:noFill/>
          <a:ln>
            <a:noFill/>
          </a:ln>
        </p:spPr>
      </p:pic>
      <p:pic>
        <p:nvPicPr>
          <p:cNvPr id="197" name="Google Shape;197;p30"/>
          <p:cNvPicPr preferRelativeResize="0"/>
          <p:nvPr/>
        </p:nvPicPr>
        <p:blipFill rotWithShape="1">
          <a:blip r:embed="rId6">
            <a:alphaModFix/>
          </a:blip>
          <a:srcRect b="0" l="0" r="0" t="3587"/>
          <a:stretch/>
        </p:blipFill>
        <p:spPr>
          <a:xfrm>
            <a:off x="5916221" y="1517252"/>
            <a:ext cx="3227779" cy="1781563"/>
          </a:xfrm>
          <a:prstGeom prst="rect">
            <a:avLst/>
          </a:prstGeom>
          <a:noFill/>
          <a:ln>
            <a:noFill/>
          </a:ln>
        </p:spPr>
      </p:pic>
      <p:pic>
        <p:nvPicPr>
          <p:cNvPr id="198" name="Google Shape;198;p30"/>
          <p:cNvPicPr preferRelativeResize="0"/>
          <p:nvPr/>
        </p:nvPicPr>
        <p:blipFill rotWithShape="1">
          <a:blip r:embed="rId7">
            <a:alphaModFix/>
          </a:blip>
          <a:srcRect b="0" l="0" r="0" t="0"/>
          <a:stretch/>
        </p:blipFill>
        <p:spPr>
          <a:xfrm>
            <a:off x="128065" y="3694503"/>
            <a:ext cx="2153009" cy="1046462"/>
          </a:xfrm>
          <a:prstGeom prst="rect">
            <a:avLst/>
          </a:prstGeom>
          <a:noFill/>
          <a:ln>
            <a:noFill/>
          </a:ln>
        </p:spPr>
      </p:pic>
      <p:pic>
        <p:nvPicPr>
          <p:cNvPr id="199" name="Google Shape;199;p30"/>
          <p:cNvPicPr preferRelativeResize="0"/>
          <p:nvPr/>
        </p:nvPicPr>
        <p:blipFill rotWithShape="1">
          <a:blip r:embed="rId8">
            <a:alphaModFix/>
          </a:blip>
          <a:srcRect b="6200" l="3353" r="9397" t="9203"/>
          <a:stretch/>
        </p:blipFill>
        <p:spPr>
          <a:xfrm>
            <a:off x="4302332" y="3637752"/>
            <a:ext cx="3227779" cy="1380014"/>
          </a:xfrm>
          <a:prstGeom prst="rect">
            <a:avLst/>
          </a:prstGeom>
          <a:noFill/>
          <a:ln>
            <a:noFill/>
          </a:ln>
        </p:spPr>
      </p:pic>
      <p:pic>
        <p:nvPicPr>
          <p:cNvPr id="200" name="Google Shape;200;p30"/>
          <p:cNvPicPr preferRelativeResize="0"/>
          <p:nvPr/>
        </p:nvPicPr>
        <p:blipFill rotWithShape="1">
          <a:blip r:embed="rId9">
            <a:alphaModFix/>
          </a:blip>
          <a:srcRect b="0" l="0" r="0" t="0"/>
          <a:stretch/>
        </p:blipFill>
        <p:spPr>
          <a:xfrm>
            <a:off x="1451207" y="3401407"/>
            <a:ext cx="1402008" cy="816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nvSpPr>
        <p:spPr>
          <a:xfrm>
            <a:off x="1178350" y="1081725"/>
            <a:ext cx="7197365" cy="900247"/>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Times New Roman"/>
                <a:ea typeface="Times New Roman"/>
                <a:cs typeface="Times New Roman"/>
                <a:sym typeface="Times New Roman"/>
              </a:rPr>
              <a:t>Perceptron</a:t>
            </a:r>
            <a:endParaRPr sz="1100"/>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Times New Roman"/>
                <a:ea typeface="Times New Roman"/>
                <a:cs typeface="Times New Roman"/>
                <a:sym typeface="Times New Roman"/>
              </a:rPr>
              <a:t>Support Vector Machines</a:t>
            </a:r>
            <a:endParaRPr sz="1100"/>
          </a:p>
        </p:txBody>
      </p:sp>
      <p:sp>
        <p:nvSpPr>
          <p:cNvPr id="206" name="Google Shape;206;p31"/>
          <p:cNvSpPr txBox="1"/>
          <p:nvPr/>
        </p:nvSpPr>
        <p:spPr>
          <a:xfrm>
            <a:off x="1538924" y="283105"/>
            <a:ext cx="6066149"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lt1"/>
              </a:buClr>
              <a:buSzPts val="1800"/>
              <a:buFont typeface="Times New Roman"/>
              <a:buNone/>
            </a:pPr>
            <a:r>
              <a:rPr b="1" lang="en" sz="1800">
                <a:solidFill>
                  <a:schemeClr val="lt1"/>
                </a:solidFill>
                <a:latin typeface="Times New Roman"/>
                <a:ea typeface="Times New Roman"/>
                <a:cs typeface="Times New Roman"/>
                <a:sym typeface="Times New Roman"/>
              </a:rPr>
              <a:t>Topics on which Week 4 Assignment Questions are based</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nvSpPr>
        <p:spPr>
          <a:xfrm>
            <a:off x="-7991" y="4315"/>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1</a:t>
            </a:r>
            <a:endParaRPr b="1" sz="1800">
              <a:solidFill>
                <a:schemeClr val="lt1"/>
              </a:solidFill>
              <a:latin typeface="Times New Roman"/>
              <a:ea typeface="Times New Roman"/>
              <a:cs typeface="Times New Roman"/>
              <a:sym typeface="Times New Roman"/>
            </a:endParaRPr>
          </a:p>
        </p:txBody>
      </p:sp>
      <p:sp>
        <p:nvSpPr>
          <p:cNvPr id="213" name="Google Shape;213;p32"/>
          <p:cNvSpPr txBox="1"/>
          <p:nvPr/>
        </p:nvSpPr>
        <p:spPr>
          <a:xfrm>
            <a:off x="0" y="459323"/>
            <a:ext cx="8982489" cy="20082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For a two-class classification problem, we use an SVM classifier and obtain the following separating hyperplane. We have marked 4 instances of the training data. Identify the point which will have the most impact on the shape of the boundary on its removal.</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1</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2</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3</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d) 4</a:t>
            </a:r>
            <a:endParaRPr sz="1800">
              <a:solidFill>
                <a:schemeClr val="dk1"/>
              </a:solidFill>
              <a:latin typeface="Times New Roman"/>
              <a:ea typeface="Times New Roman"/>
              <a:cs typeface="Times New Roman"/>
              <a:sym typeface="Times New Roman"/>
            </a:endParaRPr>
          </a:p>
        </p:txBody>
      </p:sp>
      <p:sp>
        <p:nvSpPr>
          <p:cNvPr id="214" name="Google Shape;214;p32"/>
          <p:cNvSpPr txBox="1"/>
          <p:nvPr/>
        </p:nvSpPr>
        <p:spPr>
          <a:xfrm>
            <a:off x="59635" y="3256073"/>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1</a:t>
            </a:r>
            <a:endParaRPr b="1" sz="1800">
              <a:solidFill>
                <a:schemeClr val="lt1"/>
              </a:solidFill>
              <a:latin typeface="Times New Roman"/>
              <a:ea typeface="Times New Roman"/>
              <a:cs typeface="Times New Roman"/>
              <a:sym typeface="Times New Roman"/>
            </a:endParaRPr>
          </a:p>
        </p:txBody>
      </p:sp>
      <p:sp>
        <p:nvSpPr>
          <p:cNvPr id="215" name="Google Shape;215;p32"/>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1</a:t>
            </a:r>
            <a:endParaRPr b="1" sz="1800">
              <a:solidFill>
                <a:schemeClr val="lt1"/>
              </a:solidFill>
              <a:latin typeface="Times New Roman"/>
              <a:ea typeface="Times New Roman"/>
              <a:cs typeface="Times New Roman"/>
              <a:sym typeface="Times New Roman"/>
            </a:endParaRPr>
          </a:p>
        </p:txBody>
      </p:sp>
      <p:sp>
        <p:nvSpPr>
          <p:cNvPr id="216" name="Google Shape;216;p32"/>
          <p:cNvSpPr txBox="1"/>
          <p:nvPr/>
        </p:nvSpPr>
        <p:spPr>
          <a:xfrm>
            <a:off x="3017817" y="4763840"/>
            <a:ext cx="575179"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a)</a:t>
            </a:r>
            <a:endParaRPr b="1" sz="1800">
              <a:solidFill>
                <a:schemeClr val="lt1"/>
              </a:solidFill>
              <a:latin typeface="Times New Roman"/>
              <a:ea typeface="Times New Roman"/>
              <a:cs typeface="Times New Roman"/>
              <a:sym typeface="Times New Roman"/>
            </a:endParaRPr>
          </a:p>
        </p:txBody>
      </p:sp>
      <p:cxnSp>
        <p:nvCxnSpPr>
          <p:cNvPr id="217" name="Google Shape;217;p32"/>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18" name="Google Shape;218;p32"/>
          <p:cNvSpPr txBox="1"/>
          <p:nvPr/>
        </p:nvSpPr>
        <p:spPr>
          <a:xfrm>
            <a:off x="59635" y="3602321"/>
            <a:ext cx="8847238" cy="9002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We need to identify support vectors on which the hyperplane is supported. In the figure above, data point 1 is a support vector. Removal of data point 1 will have an impact on the decision boundary.</a:t>
            </a:r>
            <a:endParaRPr sz="1800">
              <a:solidFill>
                <a:schemeClr val="dk1"/>
              </a:solidFill>
              <a:latin typeface="Times New Roman"/>
              <a:ea typeface="Times New Roman"/>
              <a:cs typeface="Times New Roman"/>
              <a:sym typeface="Times New Roman"/>
            </a:endParaRPr>
          </a:p>
        </p:txBody>
      </p:sp>
      <p:pic>
        <p:nvPicPr>
          <p:cNvPr id="219" name="Google Shape;219;p32"/>
          <p:cNvPicPr preferRelativeResize="0"/>
          <p:nvPr/>
        </p:nvPicPr>
        <p:blipFill rotWithShape="1">
          <a:blip r:embed="rId3">
            <a:alphaModFix/>
          </a:blip>
          <a:srcRect b="0" l="0" r="0" t="0"/>
          <a:stretch/>
        </p:blipFill>
        <p:spPr>
          <a:xfrm>
            <a:off x="6166516" y="1321890"/>
            <a:ext cx="2666888" cy="1942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QUESTION 2</a:t>
            </a:r>
            <a:endParaRPr b="1" sz="1800">
              <a:solidFill>
                <a:schemeClr val="lt1"/>
              </a:solidFill>
              <a:latin typeface="Times New Roman"/>
              <a:ea typeface="Times New Roman"/>
              <a:cs typeface="Times New Roman"/>
              <a:sym typeface="Times New Roman"/>
            </a:endParaRPr>
          </a:p>
        </p:txBody>
      </p:sp>
      <p:sp>
        <p:nvSpPr>
          <p:cNvPr id="226" name="Google Shape;226;p33"/>
          <p:cNvSpPr txBox="1"/>
          <p:nvPr/>
        </p:nvSpPr>
        <p:spPr>
          <a:xfrm>
            <a:off x="-1" y="517216"/>
            <a:ext cx="8833402"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SVM cannot classify data that is not linearly separable even if we transform it to a higher-dimensional space.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(a) True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(b) False</a:t>
            </a:r>
            <a:endParaRPr sz="1100"/>
          </a:p>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(c) Cannot be said</a:t>
            </a:r>
            <a:endParaRPr sz="1100"/>
          </a:p>
        </p:txBody>
      </p:sp>
      <p:sp>
        <p:nvSpPr>
          <p:cNvPr id="227" name="Google Shape;227;p33"/>
          <p:cNvSpPr txBox="1"/>
          <p:nvPr/>
        </p:nvSpPr>
        <p:spPr>
          <a:xfrm>
            <a:off x="0" y="233315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SOLUTION 2</a:t>
            </a:r>
            <a:endParaRPr b="1" sz="1800">
              <a:solidFill>
                <a:schemeClr val="lt1"/>
              </a:solidFill>
              <a:latin typeface="Times New Roman"/>
              <a:ea typeface="Times New Roman"/>
              <a:cs typeface="Times New Roman"/>
              <a:sym typeface="Times New Roman"/>
            </a:endParaRPr>
          </a:p>
        </p:txBody>
      </p:sp>
      <p:sp>
        <p:nvSpPr>
          <p:cNvPr id="228" name="Google Shape;228;p33"/>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CORRECT ANSWER 2</a:t>
            </a:r>
            <a:endParaRPr b="1" sz="1800">
              <a:solidFill>
                <a:schemeClr val="lt1"/>
              </a:solidFill>
              <a:latin typeface="Times New Roman"/>
              <a:ea typeface="Times New Roman"/>
              <a:cs typeface="Times New Roman"/>
              <a:sym typeface="Times New Roman"/>
            </a:endParaRPr>
          </a:p>
        </p:txBody>
      </p:sp>
      <p:sp>
        <p:nvSpPr>
          <p:cNvPr id="229" name="Google Shape;229;p33"/>
          <p:cNvSpPr txBox="1"/>
          <p:nvPr/>
        </p:nvSpPr>
        <p:spPr>
          <a:xfrm>
            <a:off x="3017816" y="4763840"/>
            <a:ext cx="59008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Times New Roman"/>
                <a:ea typeface="Times New Roman"/>
                <a:cs typeface="Times New Roman"/>
                <a:sym typeface="Times New Roman"/>
              </a:rPr>
              <a:t>b</a:t>
            </a:r>
            <a:r>
              <a:rPr b="1" lang="en" sz="1800">
                <a:solidFill>
                  <a:schemeClr val="lt1"/>
                </a:solidFill>
                <a:latin typeface="Times New Roman"/>
                <a:ea typeface="Times New Roman"/>
                <a:cs typeface="Times New Roman"/>
                <a:sym typeface="Times New Roman"/>
              </a:rPr>
              <a:t>)</a:t>
            </a:r>
            <a:endParaRPr b="1" sz="1800">
              <a:solidFill>
                <a:schemeClr val="lt1"/>
              </a:solidFill>
              <a:latin typeface="Times New Roman"/>
              <a:ea typeface="Times New Roman"/>
              <a:cs typeface="Times New Roman"/>
              <a:sym typeface="Times New Roman"/>
            </a:endParaRPr>
          </a:p>
        </p:txBody>
      </p:sp>
      <p:cxnSp>
        <p:nvCxnSpPr>
          <p:cNvPr id="230" name="Google Shape;230;p33"/>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31" name="Google Shape;231;p33"/>
          <p:cNvSpPr txBox="1"/>
          <p:nvPr/>
        </p:nvSpPr>
        <p:spPr>
          <a:xfrm>
            <a:off x="0" y="2965480"/>
            <a:ext cx="8930309"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imes New Roman"/>
                <a:ea typeface="Times New Roman"/>
                <a:cs typeface="Times New Roman"/>
                <a:sym typeface="Times New Roman"/>
              </a:rPr>
              <a:t>SVM can classify data that is not linearly separable if it is transformed to a higher-dimensional space with the help of kernels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